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73" r:id="rId4"/>
    <p:sldId id="271" r:id="rId5"/>
    <p:sldId id="275" r:id="rId6"/>
    <p:sldId id="276" r:id="rId7"/>
    <p:sldId id="278" r:id="rId8"/>
    <p:sldId id="287" r:id="rId9"/>
    <p:sldId id="279" r:id="rId10"/>
    <p:sldId id="288" r:id="rId11"/>
    <p:sldId id="280" r:id="rId12"/>
    <p:sldId id="289" r:id="rId13"/>
    <p:sldId id="282" r:id="rId14"/>
    <p:sldId id="281" r:id="rId15"/>
    <p:sldId id="283" r:id="rId16"/>
    <p:sldId id="284" r:id="rId17"/>
    <p:sldId id="277" r:id="rId18"/>
    <p:sldId id="285" r:id="rId19"/>
    <p:sldId id="270" r:id="rId20"/>
    <p:sldId id="286" r:id="rId21"/>
    <p:sldId id="274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59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05.12.2014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101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05.12.2014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771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05.12.2014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999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05.12.2014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37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05.12.2014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486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05.12.2014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172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05.12.2014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748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05.12.2014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281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05.12.2014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40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05.12.2014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0323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05.12.2014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2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05.12.2014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6912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05.12.2014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556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05.12.2014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8706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05.12.2014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077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05.12.2014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4666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05.12.2014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41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05.12.2014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419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05.12.2014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5518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05.12.2014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482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05.12.2014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0009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05.12.2014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762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7FA9C-6390-438F-A3C2-79D9ED26F64D}" type="datetimeFigureOut">
              <a:rPr lang="de-DE" smtClean="0"/>
              <a:t>05.12.2014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250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7FA9C-6390-438F-A3C2-79D9ED26F6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05.12.2014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1C321-2DE1-4B33-ACFA-047D353BF8CF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19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msdn.microsoft.com/de-de/library/vstudio/bb399182(v=vs.100).aspx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m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Kuchenbasar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/>
              <a:t>Abschlußprojekt</a:t>
            </a:r>
            <a:r>
              <a:rPr lang="de-DE" dirty="0" smtClean="0"/>
              <a:t> von Bernd Schubert</a:t>
            </a:r>
          </a:p>
          <a:p>
            <a:r>
              <a:rPr lang="de-DE" dirty="0" err="1" smtClean="0"/>
              <a:t>Alfatraining</a:t>
            </a:r>
            <a:r>
              <a:rPr lang="de-DE" dirty="0" smtClean="0"/>
              <a:t> Rostock</a:t>
            </a:r>
          </a:p>
          <a:p>
            <a:r>
              <a:rPr lang="de-DE" dirty="0" smtClean="0"/>
              <a:t>Modul C++ / Visual Programmierung mit </a:t>
            </a:r>
            <a:r>
              <a:rPr lang="de-DE" dirty="0" err="1" smtClean="0"/>
              <a:t>DotNet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049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43023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Bestellungen und Probleme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Für die Bestellungen sollte man nur </a:t>
            </a:r>
            <a:r>
              <a:rPr lang="de-DE" sz="1600" b="1" dirty="0">
                <a:solidFill>
                  <a:srgbClr val="FF0000"/>
                </a:solidFill>
              </a:rPr>
              <a:t>Kuchen</a:t>
            </a:r>
            <a:r>
              <a:rPr lang="de-DE" sz="1600" dirty="0" smtClean="0">
                <a:solidFill>
                  <a:prstClr val="black"/>
                </a:solidFill>
              </a:rPr>
              <a:t> und </a:t>
            </a:r>
            <a:r>
              <a:rPr lang="de-DE" sz="1600" b="1" dirty="0">
                <a:solidFill>
                  <a:srgbClr val="FF0000"/>
                </a:solidFill>
              </a:rPr>
              <a:t>Gäste</a:t>
            </a:r>
            <a:r>
              <a:rPr lang="de-DE" sz="1600" dirty="0" smtClean="0">
                <a:solidFill>
                  <a:prstClr val="black"/>
                </a:solidFill>
              </a:rPr>
              <a:t> auswählen können, die auch vorhanden sind. Bei der Umsetzung in die </a:t>
            </a:r>
            <a:r>
              <a:rPr lang="de-DE" sz="1600" dirty="0" err="1" smtClean="0">
                <a:solidFill>
                  <a:prstClr val="black"/>
                </a:solidFill>
              </a:rPr>
              <a:t>ComboBoxen</a:t>
            </a:r>
            <a:r>
              <a:rPr lang="de-DE" sz="1600" dirty="0">
                <a:solidFill>
                  <a:prstClr val="black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über den Index=Key hatte ich jedoch eines nicht bedacht bzw. </a:t>
            </a:r>
            <a:r>
              <a:rPr lang="de-DE" sz="1600" i="1" dirty="0" smtClean="0">
                <a:solidFill>
                  <a:prstClr val="black"/>
                </a:solidFill>
              </a:rPr>
              <a:t>fand dann erst durch Abstürze und Debugging heraus</a:t>
            </a:r>
            <a:r>
              <a:rPr lang="de-DE" sz="1600" dirty="0" smtClean="0">
                <a:solidFill>
                  <a:prstClr val="black"/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002060"/>
                </a:solidFill>
              </a:rPr>
              <a:t>In den Tabellen können und sollen natürlich im Key Lücken sein</a:t>
            </a:r>
            <a:r>
              <a:rPr lang="de-DE" sz="1600" dirty="0" smtClean="0">
                <a:solidFill>
                  <a:prstClr val="black"/>
                </a:solidFill>
              </a:rPr>
              <a:t>. Auch wenn das ein Autowert ist (es können ja welche gelöscht werden). </a:t>
            </a:r>
            <a:r>
              <a:rPr lang="de-DE" sz="1600" b="1" dirty="0">
                <a:solidFill>
                  <a:srgbClr val="002060"/>
                </a:solidFill>
              </a:rPr>
              <a:t>In den </a:t>
            </a:r>
            <a:r>
              <a:rPr lang="de-DE" sz="1600" b="1" dirty="0" err="1">
                <a:solidFill>
                  <a:srgbClr val="002060"/>
                </a:solidFill>
              </a:rPr>
              <a:t>ComboBoxen</a:t>
            </a:r>
            <a:r>
              <a:rPr lang="de-DE" sz="1600" b="1" dirty="0">
                <a:solidFill>
                  <a:srgbClr val="002060"/>
                </a:solidFill>
              </a:rPr>
              <a:t> aber nicht</a:t>
            </a:r>
            <a:r>
              <a:rPr lang="de-DE" sz="1600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Da ich mich </a:t>
            </a:r>
            <a:r>
              <a:rPr lang="de-DE" sz="1600" dirty="0" err="1" smtClean="0">
                <a:solidFill>
                  <a:prstClr val="black"/>
                </a:solidFill>
              </a:rPr>
              <a:t>bewußt</a:t>
            </a:r>
            <a:r>
              <a:rPr lang="de-DE" sz="1600" dirty="0" smtClean="0">
                <a:solidFill>
                  <a:prstClr val="black"/>
                </a:solidFill>
              </a:rPr>
              <a:t> für die </a:t>
            </a:r>
            <a:r>
              <a:rPr lang="de-DE" sz="1600" dirty="0">
                <a:solidFill>
                  <a:srgbClr val="FF0000"/>
                </a:solidFill>
              </a:rPr>
              <a:t>Variante über den </a:t>
            </a:r>
            <a:r>
              <a:rPr lang="de-DE" sz="1600" dirty="0" err="1">
                <a:solidFill>
                  <a:srgbClr val="FF0000"/>
                </a:solidFill>
              </a:rPr>
              <a:t>ComboBox.SelectedIndex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entschieden habe (weil die Fremdschlüssel </a:t>
            </a:r>
            <a:r>
              <a:rPr lang="de-DE" sz="1600" b="1" dirty="0">
                <a:solidFill>
                  <a:srgbClr val="FF0000"/>
                </a:solidFill>
              </a:rPr>
              <a:t>Gäste</a:t>
            </a:r>
            <a:r>
              <a:rPr lang="de-DE" sz="1600" dirty="0" smtClean="0">
                <a:solidFill>
                  <a:prstClr val="black"/>
                </a:solidFill>
              </a:rPr>
              <a:t> und </a:t>
            </a:r>
            <a:r>
              <a:rPr lang="de-DE" sz="1600" b="1" dirty="0">
                <a:solidFill>
                  <a:srgbClr val="FF0000"/>
                </a:solidFill>
              </a:rPr>
              <a:t>Kuchen</a:t>
            </a:r>
            <a:r>
              <a:rPr lang="de-DE" sz="1600" dirty="0" smtClean="0">
                <a:solidFill>
                  <a:prstClr val="black"/>
                </a:solidFill>
              </a:rPr>
              <a:t> in der </a:t>
            </a:r>
            <a:r>
              <a:rPr lang="de-DE" sz="1600" b="1" dirty="0">
                <a:solidFill>
                  <a:srgbClr val="FF0000"/>
                </a:solidFill>
              </a:rPr>
              <a:t>Bestellung</a:t>
            </a:r>
            <a:r>
              <a:rPr lang="de-DE" sz="1600" dirty="0" smtClean="0">
                <a:solidFill>
                  <a:prstClr val="black"/>
                </a:solidFill>
              </a:rPr>
              <a:t> eben Zahlen sind). </a:t>
            </a: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002060"/>
                </a:solidFill>
              </a:rPr>
              <a:t>Benutzt man hingegen das </a:t>
            </a:r>
            <a:r>
              <a:rPr lang="de-DE" sz="1600" dirty="0" err="1">
                <a:solidFill>
                  <a:srgbClr val="FF0000"/>
                </a:solidFill>
              </a:rPr>
              <a:t>ComboBox.SelectedItem</a:t>
            </a:r>
            <a:r>
              <a:rPr lang="de-DE" sz="1600" b="1" dirty="0">
                <a:solidFill>
                  <a:srgbClr val="002060"/>
                </a:solidFill>
              </a:rPr>
              <a:t>, läuft es auf noch eine Umsetzung und vor allem einen „ungeliebten“ String-Vergleich hinaus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Habe ich das über </a:t>
            </a:r>
            <a:r>
              <a:rPr lang="de-DE" sz="1600" dirty="0">
                <a:solidFill>
                  <a:srgbClr val="FF0000"/>
                </a:solidFill>
              </a:rPr>
              <a:t>zwei spiegelbildliche </a:t>
            </a:r>
            <a:r>
              <a:rPr lang="de-DE" sz="1600" dirty="0" err="1">
                <a:solidFill>
                  <a:srgbClr val="FF0000"/>
                </a:solidFill>
              </a:rPr>
              <a:t>Dictionary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gelöst (Index &lt;-&gt; ID)</a:t>
            </a:r>
          </a:p>
        </p:txBody>
      </p:sp>
      <p:pic>
        <p:nvPicPr>
          <p:cNvPr id="3" name="Grafik 2" descr="Projektmappe - Microsoft Visual Studio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8" r="62222" b="21169"/>
          <a:stretch/>
        </p:blipFill>
        <p:spPr>
          <a:xfrm>
            <a:off x="738356" y="3559834"/>
            <a:ext cx="3454400" cy="2883299"/>
          </a:xfrm>
          <a:prstGeom prst="rect">
            <a:avLst/>
          </a:prstGeom>
        </p:spPr>
      </p:pic>
      <p:pic>
        <p:nvPicPr>
          <p:cNvPr id="4" name="Grafik 3" descr="Projektmappe - Microsoft Visual Studio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1" r="62592" b="21483"/>
          <a:stretch/>
        </p:blipFill>
        <p:spPr>
          <a:xfrm>
            <a:off x="4673600" y="3559834"/>
            <a:ext cx="3420533" cy="288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85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43023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Bestellungen und Probleme 2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Eine weitere Klippe gab es bei den vorrätigen </a:t>
            </a:r>
            <a:r>
              <a:rPr lang="de-DE" sz="1600" b="1" dirty="0">
                <a:solidFill>
                  <a:srgbClr val="FF0000"/>
                </a:solidFill>
              </a:rPr>
              <a:t>Kuchen</a:t>
            </a:r>
            <a:r>
              <a:rPr lang="de-DE" sz="1600" dirty="0" smtClean="0">
                <a:solidFill>
                  <a:prstClr val="black"/>
                </a:solidFill>
              </a:rPr>
              <a:t> für die </a:t>
            </a:r>
            <a:r>
              <a:rPr lang="de-DE" sz="1600" b="1" dirty="0">
                <a:solidFill>
                  <a:srgbClr val="FF0000"/>
                </a:solidFill>
              </a:rPr>
              <a:t>Bestellungen</a:t>
            </a: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002060"/>
                </a:solidFill>
              </a:rPr>
              <a:t>Ziel war es eigentlich nur, so viele auswählen zu lassen wie vorhanden (bei Neubestellung)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Beim Testen stellt sich jedoch schnell heraus, </a:t>
            </a:r>
            <a:r>
              <a:rPr lang="de-DE" sz="1600" dirty="0" err="1" smtClean="0">
                <a:solidFill>
                  <a:prstClr val="black"/>
                </a:solidFill>
              </a:rPr>
              <a:t>daß</a:t>
            </a:r>
            <a:r>
              <a:rPr lang="de-DE" sz="1600" dirty="0" smtClean="0">
                <a:solidFill>
                  <a:prstClr val="black"/>
                </a:solidFill>
              </a:rPr>
              <a:t> das Ganze viel komplexer ist als vermutet, weil man </a:t>
            </a:r>
            <a:r>
              <a:rPr lang="de-DE" sz="1600" b="1" dirty="0">
                <a:solidFill>
                  <a:srgbClr val="002060"/>
                </a:solidFill>
              </a:rPr>
              <a:t>bei Bestellungsänderung eine Umbuchung </a:t>
            </a:r>
            <a:r>
              <a:rPr lang="de-DE" sz="1600" dirty="0" smtClean="0">
                <a:solidFill>
                  <a:prstClr val="black"/>
                </a:solidFill>
              </a:rPr>
              <a:t>machen </a:t>
            </a:r>
            <a:r>
              <a:rPr lang="de-DE" sz="1600" dirty="0" err="1" smtClean="0">
                <a:solidFill>
                  <a:prstClr val="black"/>
                </a:solidFill>
              </a:rPr>
              <a:t>muß</a:t>
            </a:r>
            <a:r>
              <a:rPr lang="de-DE" sz="1600" dirty="0" smtClean="0">
                <a:solidFill>
                  <a:prstClr val="black"/>
                </a:solidFill>
              </a:rPr>
              <a:t>, </a:t>
            </a:r>
            <a:r>
              <a:rPr lang="de-DE" sz="1600" b="1" dirty="0">
                <a:solidFill>
                  <a:srgbClr val="002060"/>
                </a:solidFill>
              </a:rPr>
              <a:t>ebenso bei mehrfachem Speichern, beim Wechsel des </a:t>
            </a:r>
            <a:r>
              <a:rPr lang="de-DE" sz="1600" b="1" dirty="0">
                <a:solidFill>
                  <a:srgbClr val="FF0000"/>
                </a:solidFill>
              </a:rPr>
              <a:t>Kuchens</a:t>
            </a:r>
            <a:r>
              <a:rPr lang="de-DE" sz="1600" dirty="0" smtClean="0">
                <a:solidFill>
                  <a:prstClr val="black"/>
                </a:solidFill>
              </a:rPr>
              <a:t> usw. </a:t>
            </a:r>
          </a:p>
          <a:p>
            <a:r>
              <a:rPr lang="de-DE" sz="1600" dirty="0">
                <a:solidFill>
                  <a:prstClr val="black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     Somit hatte ich eine selbst konstruierte Schwierigkeit, die mich viel Zeit beim Fehlersuchen </a:t>
            </a:r>
          </a:p>
          <a:p>
            <a:r>
              <a:rPr lang="de-DE" sz="1600" dirty="0" smtClean="0">
                <a:solidFill>
                  <a:prstClr val="black"/>
                </a:solidFill>
              </a:rPr>
              <a:t>      gekostet hat. </a:t>
            </a:r>
            <a:r>
              <a:rPr lang="de-DE" sz="1600" i="1" dirty="0" smtClean="0">
                <a:solidFill>
                  <a:prstClr val="black"/>
                </a:solidFill>
              </a:rPr>
              <a:t>Was es mir aber wert war, denn die </a:t>
            </a:r>
            <a:r>
              <a:rPr lang="de-DE" sz="1600" b="1" i="1" dirty="0">
                <a:solidFill>
                  <a:srgbClr val="FF0000"/>
                </a:solidFill>
              </a:rPr>
              <a:t>Kuchen </a:t>
            </a:r>
            <a:r>
              <a:rPr lang="de-DE" sz="1600" i="1" dirty="0" smtClean="0">
                <a:solidFill>
                  <a:prstClr val="black"/>
                </a:solidFill>
              </a:rPr>
              <a:t>sollen ja verkauft und gegessen </a:t>
            </a:r>
          </a:p>
          <a:p>
            <a:r>
              <a:rPr lang="de-DE" sz="1600" i="1" dirty="0">
                <a:solidFill>
                  <a:prstClr val="black"/>
                </a:solidFill>
              </a:rPr>
              <a:t> </a:t>
            </a:r>
            <a:r>
              <a:rPr lang="de-DE" sz="1600" i="1" dirty="0" smtClean="0">
                <a:solidFill>
                  <a:prstClr val="black"/>
                </a:solidFill>
              </a:rPr>
              <a:t>     werden und nicht durch Buchungstricks verschwinden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</a:t>
            </a: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Anders als durch Abstürze und Probieren merkt man sich für später auch nicht,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in welcher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Reihenfolge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man das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Maximum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und den aktuellen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Wert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des „Anzahl“ </a:t>
            </a:r>
            <a:r>
              <a:rPr lang="de-DE" sz="1600" dirty="0" err="1">
                <a:solidFill>
                  <a:srgbClr val="FF0000"/>
                </a:solidFill>
                <a:sym typeface="Wingdings" panose="05000000000000000000" pitchFamily="2" charset="2"/>
              </a:rPr>
              <a:t>numericUpDown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     bestücken </a:t>
            </a:r>
            <a:r>
              <a:rPr lang="de-DE" sz="1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muß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, wenn der „Vorrat“ durch Kuchenwechsel größer und vor allem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kleiner wird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Der Preis der Bestellung ist nur vorgeschlagen und kann dem Solidaritätsprinzip folgend nach oben oder unten korrigiert werden</a:t>
            </a:r>
            <a:endParaRPr lang="de-DE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97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43023" cy="55092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Nachträgliche Entwurfsentscheidungen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Es hat sich nachher als sinnvoll erwiesen, die </a:t>
            </a:r>
            <a:r>
              <a:rPr lang="de-DE" sz="1600" b="1" dirty="0">
                <a:solidFill>
                  <a:srgbClr val="002060"/>
                </a:solidFill>
              </a:rPr>
              <a:t>Autowerte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Keys von zumindest </a:t>
            </a:r>
            <a:r>
              <a:rPr lang="de-DE" sz="1600" b="1" dirty="0">
                <a:solidFill>
                  <a:srgbClr val="FF0000"/>
                </a:solidFill>
              </a:rPr>
              <a:t>Kuchen</a:t>
            </a:r>
            <a:r>
              <a:rPr lang="de-DE" sz="1600" dirty="0" smtClean="0">
                <a:solidFill>
                  <a:prstClr val="black"/>
                </a:solidFill>
              </a:rPr>
              <a:t> und </a:t>
            </a:r>
            <a:r>
              <a:rPr lang="de-DE" sz="1600" b="1" dirty="0">
                <a:solidFill>
                  <a:srgbClr val="FF0000"/>
                </a:solidFill>
              </a:rPr>
              <a:t>Gästen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b="1" dirty="0">
                <a:solidFill>
                  <a:srgbClr val="002060"/>
                </a:solidFill>
              </a:rPr>
              <a:t>bei Null beginnen zu lassen</a:t>
            </a:r>
            <a:r>
              <a:rPr lang="de-DE" sz="1600" dirty="0" smtClean="0">
                <a:solidFill>
                  <a:prstClr val="black"/>
                </a:solidFill>
              </a:rPr>
              <a:t>, da im C++ Programm die Arrays/Listen beim 0.Element beginnen. Somit gibt es die technischen Dummy-Sätze, was bei den </a:t>
            </a:r>
            <a:r>
              <a:rPr lang="de-DE" sz="1600" dirty="0" err="1" smtClean="0">
                <a:solidFill>
                  <a:prstClr val="black"/>
                </a:solidFill>
              </a:rPr>
              <a:t>ComboBoxen</a:t>
            </a:r>
            <a:r>
              <a:rPr lang="de-DE" sz="1600" dirty="0" smtClean="0">
                <a:solidFill>
                  <a:prstClr val="black"/>
                </a:solidFill>
              </a:rPr>
              <a:t> und z.B. beim Neuerstellen viel Ärger erspart und </a:t>
            </a:r>
            <a:r>
              <a:rPr lang="de-DE" sz="1600" i="1" dirty="0" smtClean="0">
                <a:solidFill>
                  <a:prstClr val="black"/>
                </a:solidFill>
              </a:rPr>
              <a:t>was auch in Sprachen, die das 0.Element nicht kennen, üblich ist </a:t>
            </a:r>
            <a:r>
              <a:rPr lang="de-DE" sz="1600" dirty="0" smtClean="0">
                <a:solidFill>
                  <a:prstClr val="black"/>
                </a:solidFill>
              </a:rPr>
              <a:t>(heißen sie 999999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)</a:t>
            </a:r>
          </a:p>
          <a:p>
            <a:endParaRPr lang="de-DE" sz="1600" dirty="0" smtClean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Den</a:t>
            </a:r>
            <a:r>
              <a:rPr lang="de-DE" sz="16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ID-Key</a:t>
            </a:r>
            <a:r>
              <a:rPr lang="de-DE" sz="16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bei der M:N 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Bestellung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habe ich gelassen, obwohl er auch bei meinem Entwurf </a:t>
            </a:r>
          </a:p>
          <a:p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     für die </a:t>
            </a:r>
            <a:r>
              <a:rPr lang="de-DE" sz="1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dataGridViewBestellungen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nicht notwendig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wäre.  Diese könnte trotzdem bestückt 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werden.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Weglassen erfordert einen Projekt-Umbau:  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Gäste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-ID und 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Kuchen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-ID als gemeinsamen Primary Key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setzen (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wie es die Wissenschaft verlangt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) und somit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für jeden </a:t>
            </a:r>
            <a:r>
              <a:rPr lang="de-DE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Gast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nur eine 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Bestellung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je einer 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Kuchen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sorte zulassen. 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Wie ich in </a:t>
            </a:r>
            <a:r>
              <a:rPr lang="de-DE" sz="16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KuchenBasar2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überprüfen konnte, würde das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zwingend </a:t>
            </a:r>
            <a:r>
              <a:rPr lang="de-DE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auch eine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Änderung der Programm-Logik erfordern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: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Der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NEU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-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Button </a:t>
            </a:r>
            <a:r>
              <a:rPr lang="de-DE" sz="1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müßte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analog zu 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Kuchen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/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Gäste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eine extra </a:t>
            </a:r>
          </a:p>
          <a:p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     Form öffnen, die doppelte</a:t>
            </a:r>
            <a:r>
              <a:rPr lang="de-DE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Bestellungen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erkennt und das Insert verweigert. </a:t>
            </a:r>
          </a:p>
          <a:p>
            <a:r>
              <a:rPr lang="de-DE" sz="16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   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(Die Plausibilitätsprüfung  würde reguläre Updates auch mit verhindern).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Der Zugriff auf die 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Bestellungen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müßte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überall im Programm auf 2 Keys, </a:t>
            </a:r>
            <a:r>
              <a:rPr lang="de-DE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Kuchen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/</a:t>
            </a:r>
            <a:r>
              <a:rPr lang="de-DE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Gäste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geändert werden.</a:t>
            </a: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Hauptsächlich aufgrund meiner Entscheidung, die Bestellungen komplett in der </a:t>
            </a:r>
            <a:r>
              <a:rPr lang="de-DE" sz="1600" dirty="0" err="1">
                <a:solidFill>
                  <a:srgbClr val="FF0000"/>
                </a:solidFill>
                <a:sym typeface="Wingdings" panose="05000000000000000000" pitchFamily="2" charset="2"/>
              </a:rPr>
              <a:t>FormMain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endParaRPr lang="de-DE" sz="16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zu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verwalten ohne zweites Fenster, habe ich das aber nicht realisiert. </a:t>
            </a:r>
            <a:endParaRPr lang="de-DE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90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43023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Liste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Dieser Punkt hat mir am meisten Spaß gemacht…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Einfach die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Bestellungen View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in einen </a:t>
            </a:r>
            <a:r>
              <a:rPr lang="de-DE" sz="1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DataTable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bringen und eine ansonsten leere Form mit einem </a:t>
            </a:r>
            <a:r>
              <a:rPr lang="de-DE" sz="1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DataGridView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beliefern. Ich wollte eigentlich eine </a:t>
            </a:r>
            <a:r>
              <a:rPr lang="de-DE" sz="1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ListView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nehmen, ging aber nicht.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Sortieren nach den Spalten ist gleich inclusive.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Leider habe ich kein Beispiel zum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„richtigen“ Data Mapping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gefunden 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(es soll da was geben, </a:t>
            </a:r>
            <a:r>
              <a:rPr lang="de-DE" sz="1600" i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daß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man die SQL Tabellen direkt als </a:t>
            </a:r>
            <a:r>
              <a:rPr lang="de-DE" sz="1600" i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DataSource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angeben kann?) </a:t>
            </a:r>
          </a:p>
        </p:txBody>
      </p:sp>
    </p:spTree>
    <p:extLst>
      <p:ext uri="{BB962C8B-B14F-4D97-AF65-F5344CB8AC3E}">
        <p14:creationId xmlns:p14="http://schemas.microsoft.com/office/powerpoint/2010/main" val="193314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97025" cy="53245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Testen und Umbenennen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Ich hatte mir für den Test genügend Zeit eingeplant, teilweise war das auch schon während der „agilen“ Entwicklung der Menge/Preis Problematik bei Kuchenwechsel geschehen. </a:t>
            </a:r>
            <a:endParaRPr lang="de-DE" sz="1600" b="1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   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Da die Access-Datenbank nicht wie CSV-Dateien immer verworfen und bei Bedarf neu gelesen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werden, habe ich mir als Sicherungspunkt immer eine Kopie der kompletten MDB erstellt.</a:t>
            </a:r>
          </a:p>
          <a:p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 Eine mich einigermaßen zufriedenstellende Version mit den geplanten Funktionen ist 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</a:t>
            </a:r>
            <a:r>
              <a:rPr lang="de-DE" sz="1600" b="1" dirty="0">
                <a:solidFill>
                  <a:srgbClr val="00B050"/>
                </a:solidFill>
                <a:sym typeface="Wingdings" panose="05000000000000000000" pitchFamily="2" charset="2"/>
              </a:rPr>
              <a:t>KuchenAccess11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aus meiner </a:t>
            </a:r>
            <a:r>
              <a:rPr lang="de-DE" sz="1600" b="1" dirty="0">
                <a:solidFill>
                  <a:srgbClr val="00B050"/>
                </a:solidFill>
                <a:sym typeface="Wingdings" panose="05000000000000000000" pitchFamily="2" charset="2"/>
              </a:rPr>
              <a:t>Projektmappe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Bis mir folgendes auffiel: Die Kette</a:t>
            </a:r>
          </a:p>
          <a:p>
            <a:pPr marL="285750" indent="-285750">
              <a:buFontTx/>
              <a:buChar char="-"/>
            </a:pPr>
            <a:endParaRPr lang="de-DE" sz="1600" dirty="0" smtClean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(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FormMain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)                 (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dbAssistent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)              (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KuchenDB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)                        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</a:t>
            </a:r>
            <a:r>
              <a:rPr lang="de-DE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index</a:t>
            </a:r>
            <a:r>
              <a:rPr lang="de-DE" sz="16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2</a:t>
            </a:r>
            <a:r>
              <a:rPr lang="de-DE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num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(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int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n)  -&gt;  i</a:t>
            </a:r>
            <a:r>
              <a:rPr lang="de-DE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ndex</a:t>
            </a:r>
            <a:r>
              <a:rPr lang="de-DE" sz="16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2</a:t>
            </a:r>
            <a:r>
              <a:rPr lang="de-DE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num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(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int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n)  -&gt;  </a:t>
            </a:r>
            <a:r>
              <a:rPr lang="de-DE" sz="2000" b="1" dirty="0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num</a:t>
            </a:r>
            <a:r>
              <a:rPr lang="de-DE" sz="2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2</a:t>
            </a:r>
            <a:r>
              <a:rPr lang="de-DE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index</a:t>
            </a:r>
            <a:r>
              <a:rPr lang="de-DE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(</a:t>
            </a:r>
            <a:r>
              <a:rPr lang="de-DE" sz="20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int</a:t>
            </a:r>
            <a:r>
              <a:rPr lang="de-DE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 n)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-&gt;  </a:t>
            </a:r>
            <a:r>
              <a:rPr lang="de-DE" sz="1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dict</a:t>
            </a:r>
            <a:r>
              <a:rPr lang="de-DE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Index</a:t>
            </a:r>
            <a:r>
              <a:rPr lang="de-DE" sz="16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2</a:t>
            </a:r>
            <a:r>
              <a:rPr lang="de-DE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Num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[n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]</a:t>
            </a:r>
          </a:p>
          <a:p>
            <a:endParaRPr lang="de-DE" sz="16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Sah irgendwie komisch aus. 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Sie funktionierten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ohne Frage</a:t>
            </a:r>
            <a:r>
              <a:rPr lang="de-DE" sz="1600" dirty="0">
                <a:solidFill>
                  <a:srgbClr val="0070C0"/>
                </a:solidFill>
                <a:sym typeface="Wingdings" panose="05000000000000000000" pitchFamily="2" charset="2"/>
              </a:rPr>
              <a:t>, </a:t>
            </a:r>
            <a:endParaRPr lang="de-DE" sz="1600" dirty="0" smtClean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de-DE" sz="16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   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ich hatte mich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nur bei den </a:t>
            </a:r>
            <a:r>
              <a:rPr lang="de-DE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Benennungen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vertan</a:t>
            </a:r>
            <a:r>
              <a:rPr lang="de-DE" sz="1600" dirty="0">
                <a:solidFill>
                  <a:srgbClr val="0070C0"/>
                </a:solidFill>
                <a:sym typeface="Wingdings" panose="05000000000000000000" pitchFamily="2" charset="2"/>
              </a:rPr>
              <a:t>,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einmal oder mehrmals. </a:t>
            </a:r>
          </a:p>
          <a:p>
            <a:pPr marL="285750" indent="-285750">
              <a:buFontTx/>
              <a:buChar char="-"/>
            </a:pP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Was nun tun? Umbenennen? Und riskieren, </a:t>
            </a:r>
            <a:r>
              <a:rPr lang="de-DE" sz="1600" i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daß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alles kaputt geht? </a:t>
            </a:r>
          </a:p>
          <a:p>
            <a:r>
              <a:rPr lang="de-DE" sz="1600" i="1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Alles waren Funktionen/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Dictionary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der Form  </a:t>
            </a:r>
            <a:r>
              <a:rPr lang="de-DE" sz="1600" dirty="0" err="1">
                <a:solidFill>
                  <a:srgbClr val="FF0000"/>
                </a:solidFill>
                <a:sym typeface="Wingdings" panose="05000000000000000000" pitchFamily="2" charset="2"/>
              </a:rPr>
              <a:t>int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 </a:t>
            </a:r>
            <a:r>
              <a:rPr lang="de-DE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funktion</a:t>
            </a:r>
            <a:r>
              <a:rPr lang="de-DE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(</a:t>
            </a:r>
            <a:r>
              <a:rPr lang="de-DE" sz="1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int</a:t>
            </a:r>
            <a:r>
              <a:rPr lang="de-DE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,</a:t>
            </a:r>
            <a:r>
              <a:rPr lang="de-DE" sz="1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int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);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Es gab </a:t>
            </a:r>
            <a:r>
              <a:rPr lang="de-DE" sz="1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schätzungweise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16 Möglichkeiten, von denen nur 2 richtig wären</a:t>
            </a:r>
            <a:r>
              <a:rPr lang="de-DE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…</a:t>
            </a:r>
          </a:p>
          <a:p>
            <a:endParaRPr lang="de-DE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Da ich gut im Zeitplan lag, sagte mir eine Stimme aus dem Dunkel: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„Lächle und sei froh, es könnte schlimmer kommen…“</a:t>
            </a:r>
          </a:p>
        </p:txBody>
      </p:sp>
    </p:spTree>
    <p:extLst>
      <p:ext uri="{BB962C8B-B14F-4D97-AF65-F5344CB8AC3E}">
        <p14:creationId xmlns:p14="http://schemas.microsoft.com/office/powerpoint/2010/main" val="141150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43023" cy="47705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Testen und Umbenennen 2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Und ich lächelte und war froh. Und siehe: es kam schlimmer 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Nach der Umbenennung stürzten die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ComboBoxen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und die Updates gnadenlos ab und alle Reparaturversuche scheiterten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, ich </a:t>
            </a:r>
            <a:r>
              <a:rPr lang="de-DE" sz="1600" i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wußte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nicht mehr, wie rum es nun richtig war.</a:t>
            </a:r>
          </a:p>
          <a:p>
            <a:pPr marL="285750" indent="-285750">
              <a:buFontTx/>
              <a:buChar char="-"/>
            </a:pPr>
            <a:endParaRPr lang="de-DE" sz="1600" dirty="0" smtClean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Also habe ich mich kurzerhand für Neuprogrammierung entschieden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, 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und konsequenterweise alles, beginnend von den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Dictionary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bis zum endgültigen Aufruf nach 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dem Namensschema </a:t>
            </a:r>
            <a:r>
              <a:rPr lang="de-DE" sz="1600" dirty="0" err="1">
                <a:solidFill>
                  <a:srgbClr val="FF0000"/>
                </a:solidFill>
                <a:sym typeface="Wingdings" panose="05000000000000000000" pitchFamily="2" charset="2"/>
              </a:rPr>
              <a:t>index</a:t>
            </a:r>
            <a:r>
              <a:rPr lang="de-DE" sz="1600" b="1" dirty="0" err="1">
                <a:solidFill>
                  <a:srgbClr val="00B050"/>
                </a:solidFill>
                <a:sym typeface="Wingdings" panose="05000000000000000000" pitchFamily="2" charset="2"/>
              </a:rPr>
              <a:t>From</a:t>
            </a:r>
            <a:r>
              <a:rPr lang="de-DE" sz="1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Id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(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int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id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) entschieden, denn das „</a:t>
            </a:r>
            <a:r>
              <a:rPr lang="de-DE" sz="1600" b="1" dirty="0">
                <a:solidFill>
                  <a:srgbClr val="00B050"/>
                </a:solidFill>
                <a:sym typeface="Wingdings" panose="05000000000000000000" pitchFamily="2" charset="2"/>
              </a:rPr>
              <a:t>2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“ hatte irgendwann einmal </a:t>
            </a:r>
          </a:p>
          <a:p>
            <a:r>
              <a:rPr lang="de-DE" sz="1600" i="1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zum Verwechseln verleitet.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Das Programm lief wieder auf Anhieb und zu meiner Zufriedenheit stabil 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(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sofern ein Programmierer sein eigenes Programm komplex „endtesten“ darf, was eigentlich  </a:t>
            </a:r>
          </a:p>
          <a:p>
            <a:r>
              <a:rPr lang="de-DE" sz="1600" i="1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 jemand anderes tun sollte).</a:t>
            </a:r>
          </a:p>
          <a:p>
            <a:pPr marL="285750" indent="-285750">
              <a:buFontTx/>
              <a:buChar char="-"/>
            </a:pPr>
            <a:endParaRPr lang="de-DE" sz="16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r>
              <a:rPr lang="de-DE" sz="1600" b="1" dirty="0">
                <a:solidFill>
                  <a:srgbClr val="00B050"/>
                </a:solidFill>
              </a:rPr>
              <a:t>Das Release</a:t>
            </a:r>
          </a:p>
          <a:p>
            <a:endParaRPr lang="de-DE" sz="1600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Heißt </a:t>
            </a:r>
            <a:r>
              <a:rPr lang="de-DE" sz="1600" b="1" dirty="0" err="1">
                <a:solidFill>
                  <a:srgbClr val="00B050"/>
                </a:solidFill>
                <a:sym typeface="Wingdings" panose="05000000000000000000" pitchFamily="2" charset="2"/>
              </a:rPr>
              <a:t>KuchenBasar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aus meiner </a:t>
            </a:r>
            <a:r>
              <a:rPr lang="de-DE" sz="1600" b="1" dirty="0">
                <a:solidFill>
                  <a:srgbClr val="00B050"/>
                </a:solidFill>
                <a:sym typeface="Wingdings" panose="05000000000000000000" pitchFamily="2" charset="2"/>
              </a:rPr>
              <a:t>Projektmappe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.</a:t>
            </a:r>
          </a:p>
          <a:p>
            <a:pPr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Erforderlich ist die im gleichen Ordner befindliche </a:t>
            </a:r>
            <a:r>
              <a:rPr lang="de-DE" sz="16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KuchenBasar.mdb</a:t>
            </a:r>
            <a:endParaRPr lang="de-DE" sz="1600" b="1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endParaRPr lang="de-DE" sz="1600" dirty="0" smtClean="0">
              <a:solidFill>
                <a:prstClr val="black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4202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35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43023" cy="3293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SQL Server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Aus meinem vorherigen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Alfatraining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-Lehrgang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wußte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ich,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daß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die Computer hier eine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SQL-Server 2012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Installation haben. Damals haben wir dort die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Datenbanken</a:t>
            </a:r>
            <a:r>
              <a:rPr lang="de-DE" sz="16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modelliert und als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einfache „Programmoberfläche“ Access-Formulare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benutzt 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(keine Access-Tabellen sondern die originalen im SQL-Server per ODBC). 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Was mich auf die Idee brachte, das nun auch mit C++/</a:t>
            </a:r>
            <a:r>
              <a:rPr lang="de-DE" sz="1600" i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WindowsForms</a:t>
            </a:r>
            <a:r>
              <a:rPr lang="de-DE" sz="1600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zu versuchen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Da ich keine Möglichkeit fand, die Access-Tabellen zu exportieren, habe ich zumindest die Tabelle(n) </a:t>
            </a:r>
            <a:r>
              <a:rPr lang="de-DE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Kuchen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möglichst exakt nachmodelliert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(der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Boolean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Datentyp heißt hier </a:t>
            </a:r>
            <a:r>
              <a:rPr lang="de-DE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Bit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). 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Das (automatisch erzeugte und von mir editierte)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Skript, um die Datenbank zu erzeugen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, 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heißt </a:t>
            </a:r>
            <a:r>
              <a:rPr lang="de-DE" sz="16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KuchenBasarTest-HRO23.sql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, da ich leider an diesen Rechner gebunden bin. 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Der Verbindungsstring im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dbAssistenten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müßte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hier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angepaßt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werden, wenn das auf einem anderen Computer ausgeführt werden soll (</a:t>
            </a:r>
            <a:r>
              <a:rPr lang="de-DE" sz="1600" b="1" dirty="0">
                <a:solidFill>
                  <a:srgbClr val="00B050"/>
                </a:solidFill>
                <a:sym typeface="Wingdings" panose="05000000000000000000" pitchFamily="2" charset="2"/>
              </a:rPr>
              <a:t>KuchenServer1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in meiner </a:t>
            </a:r>
            <a:r>
              <a:rPr lang="de-DE" sz="1600" b="1" dirty="0">
                <a:solidFill>
                  <a:srgbClr val="00B050"/>
                </a:solidFill>
                <a:sym typeface="Wingdings" panose="05000000000000000000" pitchFamily="2" charset="2"/>
              </a:rPr>
              <a:t>Projektmappe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685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54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43023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SQL Server 2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Die Programmanpassungen waren erstaunlich einfach, dank der Programmstruktur in Modulen. 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Neben dem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Verbindungsstring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prstClr val="black"/>
                </a:solidFill>
                <a:sym typeface="Wingdings" panose="05000000000000000000" pitchFamily="2" charset="2"/>
              </a:rPr>
              <a:t>muß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man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alle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OleDb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Commands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, Reader, Connection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prstClr val="black"/>
                </a:solidFill>
                <a:sym typeface="Wingdings" panose="05000000000000000000" pitchFamily="2" charset="2"/>
              </a:rPr>
              <a:t>usw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durch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Sql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ersetzen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Einmal hieß ein Typ „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Int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“ oder „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BigInt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“ statt „Integer“ </a:t>
            </a: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Leider müssen die Strings für die SQL-Kommandos beim </a:t>
            </a:r>
            <a:r>
              <a:rPr lang="de-DE" sz="16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DateTime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und 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Boolean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geringfügig </a:t>
            </a:r>
            <a:r>
              <a:rPr lang="de-DE" sz="1600" dirty="0" err="1">
                <a:solidFill>
                  <a:prstClr val="black"/>
                </a:solidFill>
                <a:sym typeface="Wingdings" panose="05000000000000000000" pitchFamily="2" charset="2"/>
              </a:rPr>
              <a:t>angepaßt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werden (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CAST</a:t>
            </a:r>
            <a:r>
              <a:rPr lang="de-DE" sz="16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statt</a:t>
            </a:r>
            <a:r>
              <a:rPr lang="de-DE" sz="16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cvdate</a:t>
            </a:r>
            <a:r>
              <a:rPr lang="de-DE" sz="16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und</a:t>
            </a:r>
            <a:r>
              <a:rPr lang="de-DE" sz="16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mit Hochkomma statt ohne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Danach konnte das </a:t>
            </a:r>
            <a:r>
              <a:rPr lang="de-DE" sz="1600" b="1" dirty="0">
                <a:solidFill>
                  <a:srgbClr val="00B050"/>
                </a:solidFill>
                <a:sym typeface="Wingdings" panose="05000000000000000000" pitchFamily="2" charset="2"/>
              </a:rPr>
              <a:t>KuchenServer1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Programm die Verbindung herstellen und ein Update funktionierte tadellos 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" t="42428" r="56945" b="36831"/>
          <a:stretch/>
        </p:blipFill>
        <p:spPr>
          <a:xfrm>
            <a:off x="4741334" y="3632194"/>
            <a:ext cx="3928533" cy="220133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2" t="43086" r="58425" b="33869"/>
          <a:stretch/>
        </p:blipFill>
        <p:spPr>
          <a:xfrm>
            <a:off x="541868" y="3632196"/>
            <a:ext cx="3928532" cy="2523067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1595246" y="4343395"/>
            <a:ext cx="1007534" cy="4402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7662333" y="4812795"/>
            <a:ext cx="474134" cy="309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875868" y="4770461"/>
            <a:ext cx="651931" cy="394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7393155" y="4343395"/>
            <a:ext cx="1007534" cy="4402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5698066" y="4343396"/>
            <a:ext cx="711201" cy="4402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4741334" y="3025432"/>
            <a:ext cx="114124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SQL Server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558801" y="3025432"/>
            <a:ext cx="77046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Access</a:t>
            </a:r>
          </a:p>
        </p:txBody>
      </p:sp>
    </p:spTree>
    <p:extLst>
      <p:ext uri="{BB962C8B-B14F-4D97-AF65-F5344CB8AC3E}">
        <p14:creationId xmlns:p14="http://schemas.microsoft.com/office/powerpoint/2010/main" val="37081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505489" cy="57554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Verwaltung eines Kuchenbasars 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Mit C++ / Visual Studio / Windows Forms Template und Access Datenbank </a:t>
            </a: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Umfang des relationalen Modells ist nicht so wichtig</a:t>
            </a: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Wichtiger war das Kennenlernen visueller Komponenten</a:t>
            </a: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Die Aufteilung </a:t>
            </a:r>
            <a:r>
              <a:rPr lang="de-DE" sz="1600" b="1" dirty="0">
                <a:solidFill>
                  <a:srgbClr val="002060"/>
                </a:solidFill>
              </a:rPr>
              <a:t>(3 Datenbanken in einer Form sind schon eine Herausforderung, </a:t>
            </a:r>
            <a:endParaRPr lang="de-DE" sz="1600" b="1" dirty="0" smtClean="0">
              <a:solidFill>
                <a:srgbClr val="002060"/>
              </a:solidFill>
            </a:endParaRPr>
          </a:p>
          <a:p>
            <a:r>
              <a:rPr lang="de-DE" sz="1600" b="1" dirty="0">
                <a:solidFill>
                  <a:srgbClr val="002060"/>
                </a:solidFill>
              </a:rPr>
              <a:t> </a:t>
            </a:r>
            <a:r>
              <a:rPr lang="de-DE" sz="1600" b="1" dirty="0" smtClean="0">
                <a:solidFill>
                  <a:srgbClr val="002060"/>
                </a:solidFill>
              </a:rPr>
              <a:t>     die </a:t>
            </a:r>
            <a:r>
              <a:rPr lang="de-DE" sz="1600" b="1" dirty="0">
                <a:solidFill>
                  <a:srgbClr val="002060"/>
                </a:solidFill>
              </a:rPr>
              <a:t>man nur mit sauberem Design beherrscht)</a:t>
            </a: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Die </a:t>
            </a:r>
            <a:r>
              <a:rPr lang="de-DE" sz="1600" dirty="0" smtClean="0">
                <a:solidFill>
                  <a:prstClr val="black"/>
                </a:solidFill>
              </a:rPr>
              <a:t>Verbindung zur Datenbank mit den gelernten Methoden und </a:t>
            </a:r>
            <a:r>
              <a:rPr lang="de-DE" sz="1600" dirty="0">
                <a:solidFill>
                  <a:prstClr val="black"/>
                </a:solidFill>
              </a:rPr>
              <a:t>Mitteln</a:t>
            </a:r>
            <a:r>
              <a:rPr lang="de-DE" sz="1600" b="1" dirty="0">
                <a:solidFill>
                  <a:srgbClr val="002060"/>
                </a:solidFill>
              </a:rPr>
              <a:t> (3 Schichtenmodell, Datenbanken-Assistent, der später den Übergang von Access zu SQL-Server gestatten soll)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r>
              <a:rPr lang="de-DE" sz="1600" dirty="0" smtClean="0">
                <a:solidFill>
                  <a:srgbClr val="FF0000"/>
                </a:solidFill>
              </a:rPr>
              <a:t>Grobe Zeitplanung (10 Tage zur Verfügung)</a:t>
            </a:r>
            <a:endParaRPr lang="de-DE" sz="1600" dirty="0">
              <a:solidFill>
                <a:srgbClr val="FF0000"/>
              </a:solidFill>
            </a:endParaRPr>
          </a:p>
          <a:p>
            <a:endParaRPr lang="de-DE" sz="1600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Kennenlernen der Oberfläche und Design mit übersichtlicher Aufteilung (1)</a:t>
            </a: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Steuerung der Eingaben, Buttons für </a:t>
            </a:r>
            <a:r>
              <a:rPr lang="de-DE" sz="1600" dirty="0">
                <a:solidFill>
                  <a:srgbClr val="FF0000"/>
                </a:solidFill>
              </a:rPr>
              <a:t>Speichern, Neu und </a:t>
            </a:r>
            <a:r>
              <a:rPr lang="de-DE" sz="1600" dirty="0" smtClean="0">
                <a:solidFill>
                  <a:srgbClr val="FF0000"/>
                </a:solidFill>
              </a:rPr>
              <a:t>Löschen </a:t>
            </a:r>
            <a:r>
              <a:rPr lang="de-DE" sz="1600" dirty="0">
                <a:solidFill>
                  <a:prstClr val="black"/>
                </a:solidFill>
              </a:rPr>
              <a:t>(1)</a:t>
            </a:r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Volltext-Filter als besonderen Wunsch 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</a:t>
            </a:r>
            <a:endParaRPr lang="de-DE" sz="1600" dirty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Darstellung </a:t>
            </a:r>
            <a:r>
              <a:rPr lang="de-DE" sz="1600" dirty="0" smtClean="0">
                <a:solidFill>
                  <a:prstClr val="black"/>
                </a:solidFill>
              </a:rPr>
              <a:t>, Speicherung </a:t>
            </a:r>
            <a:r>
              <a:rPr lang="de-DE" sz="1600" dirty="0">
                <a:solidFill>
                  <a:prstClr val="black"/>
                </a:solidFill>
              </a:rPr>
              <a:t>verschiedener </a:t>
            </a:r>
            <a:r>
              <a:rPr lang="de-DE" sz="1600" dirty="0" smtClean="0">
                <a:solidFill>
                  <a:prstClr val="black"/>
                </a:solidFill>
              </a:rPr>
              <a:t>Datentypen: </a:t>
            </a:r>
            <a:r>
              <a:rPr lang="de-DE" sz="1600" dirty="0" smtClean="0">
                <a:solidFill>
                  <a:srgbClr val="FF0000"/>
                </a:solidFill>
              </a:rPr>
              <a:t> Integer, Double, Boolean, Date, String </a:t>
            </a:r>
            <a:r>
              <a:rPr lang="de-DE" sz="1600" dirty="0">
                <a:solidFill>
                  <a:prstClr val="black"/>
                </a:solidFill>
              </a:rPr>
              <a:t>(1)</a:t>
            </a:r>
            <a:endParaRPr lang="de-DE" sz="1600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Umstellen von Dateien auf SQL (Access</a:t>
            </a:r>
            <a:r>
              <a:rPr lang="de-DE" sz="1600" dirty="0" smtClean="0">
                <a:solidFill>
                  <a:prstClr val="black"/>
                </a:solidFill>
              </a:rPr>
              <a:t>) (1)</a:t>
            </a:r>
            <a:endParaRPr lang="de-DE" sz="1600" dirty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Einbauen der M:N Logik für die </a:t>
            </a:r>
            <a:r>
              <a:rPr lang="de-DE" sz="1600" dirty="0" smtClean="0">
                <a:solidFill>
                  <a:prstClr val="black"/>
                </a:solidFill>
              </a:rPr>
              <a:t>Bestellungen (1)</a:t>
            </a:r>
            <a:endParaRPr lang="de-DE" sz="1600" dirty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Einfache </a:t>
            </a:r>
            <a:r>
              <a:rPr lang="de-DE" sz="1600" dirty="0" smtClean="0">
                <a:solidFill>
                  <a:prstClr val="black"/>
                </a:solidFill>
              </a:rPr>
              <a:t>Plausibilitäten </a:t>
            </a:r>
            <a:r>
              <a:rPr lang="de-DE" sz="1600" dirty="0">
                <a:solidFill>
                  <a:prstClr val="black"/>
                </a:solidFill>
              </a:rPr>
              <a:t>und </a:t>
            </a:r>
            <a:r>
              <a:rPr lang="de-DE" sz="1600" dirty="0" smtClean="0">
                <a:solidFill>
                  <a:prstClr val="black"/>
                </a:solidFill>
              </a:rPr>
              <a:t>Berechnung (1)</a:t>
            </a:r>
            <a:endParaRPr lang="de-DE" sz="1600" dirty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Test und </a:t>
            </a:r>
            <a:r>
              <a:rPr lang="de-DE" sz="1600" dirty="0" smtClean="0">
                <a:solidFill>
                  <a:prstClr val="black"/>
                </a:solidFill>
              </a:rPr>
              <a:t>Fehlersuche (2)</a:t>
            </a:r>
            <a:endParaRPr lang="de-DE" sz="1600" dirty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Dokumentation (1)</a:t>
            </a:r>
            <a:endParaRPr lang="de-DE" sz="1600" dirty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Falls zeitlich möglich, zweite Variante über </a:t>
            </a:r>
            <a:r>
              <a:rPr lang="de-DE" sz="1600" dirty="0" smtClean="0">
                <a:solidFill>
                  <a:prstClr val="black"/>
                </a:solidFill>
              </a:rPr>
              <a:t>SQL-Server (1)</a:t>
            </a:r>
            <a:endParaRPr lang="de-DE" sz="1600" dirty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i="1" dirty="0">
                <a:solidFill>
                  <a:prstClr val="black"/>
                </a:solidFill>
              </a:rPr>
              <a:t>Falls zeitlich möglich, andere Designs von Microsoft anschauen per MSDN Beispiele</a:t>
            </a:r>
          </a:p>
        </p:txBody>
      </p:sp>
    </p:spTree>
    <p:extLst>
      <p:ext uri="{BB962C8B-B14F-4D97-AF65-F5344CB8AC3E}">
        <p14:creationId xmlns:p14="http://schemas.microsoft.com/office/powerpoint/2010/main" val="292516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124489" cy="40318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Fazit…</a:t>
            </a:r>
            <a:endParaRPr lang="de-DE" sz="1600" dirty="0">
              <a:solidFill>
                <a:srgbClr val="FF0000"/>
              </a:solidFill>
            </a:endParaRPr>
          </a:p>
          <a:p>
            <a:endParaRPr lang="de-DE" sz="1600" dirty="0" smtClean="0"/>
          </a:p>
          <a:p>
            <a:r>
              <a:rPr lang="de-DE" sz="1600" dirty="0" smtClean="0"/>
              <a:t>Ich habe bei dem Projekt was gelernt…</a:t>
            </a:r>
          </a:p>
          <a:p>
            <a:r>
              <a:rPr lang="de-DE" sz="1600" dirty="0" smtClean="0"/>
              <a:t>Das war mir wichtiger als ein super schickes Design oder Performanz.</a:t>
            </a:r>
          </a:p>
          <a:p>
            <a:endParaRPr lang="de-DE" sz="1600" dirty="0"/>
          </a:p>
          <a:p>
            <a:r>
              <a:rPr lang="de-DE" sz="1600" dirty="0">
                <a:solidFill>
                  <a:srgbClr val="FF0000"/>
                </a:solidFill>
              </a:rPr>
              <a:t>Höhepunkte für mich waren </a:t>
            </a: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002060"/>
                </a:solidFill>
              </a:rPr>
              <a:t>jeweils der Übergang </a:t>
            </a:r>
            <a:r>
              <a:rPr lang="de-DE" sz="1600" dirty="0">
                <a:solidFill>
                  <a:srgbClr val="FF0000"/>
                </a:solidFill>
              </a:rPr>
              <a:t>von CSV auf SQL </a:t>
            </a:r>
            <a:r>
              <a:rPr lang="de-DE" sz="1600" b="1" dirty="0">
                <a:solidFill>
                  <a:srgbClr val="002060"/>
                </a:solidFill>
              </a:rPr>
              <a:t>bzw.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>
                <a:solidFill>
                  <a:srgbClr val="FF0000"/>
                </a:solidFill>
              </a:rPr>
              <a:t>von Access auf SQL-Server</a:t>
            </a:r>
          </a:p>
          <a:p>
            <a:r>
              <a:rPr lang="de-DE" sz="1600" dirty="0">
                <a:solidFill>
                  <a:srgbClr val="0070C0"/>
                </a:solidFill>
              </a:rPr>
              <a:t>      </a:t>
            </a:r>
            <a:r>
              <a:rPr lang="de-DE" sz="1600" b="1" dirty="0">
                <a:solidFill>
                  <a:srgbClr val="002060"/>
                </a:solidFill>
              </a:rPr>
              <a:t>(war aufgrund der modularen Struktur relativ problemlos) </a:t>
            </a: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002060"/>
                </a:solidFill>
              </a:rPr>
              <a:t>die Sache mit den </a:t>
            </a:r>
            <a:r>
              <a:rPr lang="de-DE" sz="1600" dirty="0" err="1">
                <a:solidFill>
                  <a:srgbClr val="FF0000"/>
                </a:solidFill>
              </a:rPr>
              <a:t>Dictionary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b="1" dirty="0">
                <a:solidFill>
                  <a:srgbClr val="002060"/>
                </a:solidFill>
              </a:rPr>
              <a:t>und der </a:t>
            </a:r>
            <a:r>
              <a:rPr lang="de-DE" sz="1600" dirty="0">
                <a:solidFill>
                  <a:srgbClr val="FF0000"/>
                </a:solidFill>
              </a:rPr>
              <a:t>Volltext-Filter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002060"/>
                </a:solidFill>
              </a:rPr>
              <a:t>sowie das Übergeben der Datenverwaltung von Form zu Form (</a:t>
            </a:r>
            <a:r>
              <a:rPr lang="de-DE" sz="1600" b="1" dirty="0" err="1">
                <a:solidFill>
                  <a:srgbClr val="002060"/>
                </a:solidFill>
              </a:rPr>
              <a:t>gewußt</a:t>
            </a:r>
            <a:r>
              <a:rPr lang="de-DE" sz="1600" b="1" dirty="0">
                <a:solidFill>
                  <a:srgbClr val="002060"/>
                </a:solidFill>
              </a:rPr>
              <a:t> wie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)</a:t>
            </a:r>
            <a:endParaRPr lang="de-DE" sz="1600" b="1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endParaRPr lang="de-DE" sz="1600" dirty="0"/>
          </a:p>
          <a:p>
            <a:r>
              <a:rPr lang="de-DE" sz="1600" dirty="0" smtClean="0"/>
              <a:t>Unter Stichwort des Microsoft </a:t>
            </a:r>
            <a:r>
              <a:rPr lang="de-DE" sz="1600" dirty="0" err="1"/>
              <a:t>Entity</a:t>
            </a:r>
            <a:r>
              <a:rPr lang="de-DE" sz="1600" dirty="0"/>
              <a:t> </a:t>
            </a:r>
            <a:r>
              <a:rPr lang="de-DE" sz="1600" dirty="0" smtClean="0"/>
              <a:t>Framework</a:t>
            </a:r>
          </a:p>
          <a:p>
            <a:r>
              <a:rPr lang="de-DE" sz="1600" dirty="0" smtClean="0">
                <a:hlinkClick r:id="rId2"/>
              </a:rPr>
              <a:t>http</a:t>
            </a:r>
            <a:r>
              <a:rPr lang="de-DE" sz="1600" dirty="0">
                <a:hlinkClick r:id="rId2"/>
              </a:rPr>
              <a:t>://msdn.microsoft.com/de-de/library/vstudio/bb399182(v=vs.100).aspx</a:t>
            </a:r>
            <a:endParaRPr lang="de-DE" sz="1600" dirty="0"/>
          </a:p>
          <a:p>
            <a:endParaRPr lang="de-DE" sz="1600" dirty="0"/>
          </a:p>
          <a:p>
            <a:r>
              <a:rPr lang="de-DE" sz="1600" dirty="0" smtClean="0"/>
              <a:t>steht angeblich ein Beispiel, das wenn man alle </a:t>
            </a:r>
            <a:r>
              <a:rPr lang="de-DE" sz="1600" dirty="0"/>
              <a:t>Schritte </a:t>
            </a:r>
            <a:r>
              <a:rPr lang="de-DE" sz="1600" dirty="0" smtClean="0"/>
              <a:t>nachvollzieht, </a:t>
            </a:r>
          </a:p>
          <a:p>
            <a:r>
              <a:rPr lang="de-DE" sz="1600" dirty="0" smtClean="0"/>
              <a:t>ein </a:t>
            </a:r>
            <a:r>
              <a:rPr lang="de-DE" sz="1600" dirty="0"/>
              <a:t>C# Programm </a:t>
            </a:r>
            <a:r>
              <a:rPr lang="de-DE" sz="1600" dirty="0" smtClean="0"/>
              <a:t>mit SQL Tabellen erstellt (habe ich im Rahmen des Projektes nicht geschafft).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27698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Access - Kuchenbasar : Datenbank- D:\alfatraining\c-projekte\Beschreibung\Kuchenbasar.mdb (Access 2002 - 2003-Dateiformat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" t="9693" r="24166" b="43238"/>
          <a:stretch/>
        </p:blipFill>
        <p:spPr>
          <a:xfrm>
            <a:off x="939800" y="508001"/>
            <a:ext cx="6845300" cy="1892299"/>
          </a:xfrm>
          <a:prstGeom prst="rect">
            <a:avLst/>
          </a:prstGeom>
        </p:spPr>
      </p:pic>
      <p:pic>
        <p:nvPicPr>
          <p:cNvPr id="4" name="Grafik 3" descr="Access - Kuchenbasar : Datenbank- D:\alfatraining\c-projekte\Beschreibung\Kuchenbasar.mdb (Access 2002 - 2003-Dateiformat)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85" t="16975" r="20926" b="48179"/>
          <a:stretch/>
        </p:blipFill>
        <p:spPr>
          <a:xfrm>
            <a:off x="1441449" y="2700867"/>
            <a:ext cx="5842001" cy="1701800"/>
          </a:xfrm>
          <a:prstGeom prst="rect">
            <a:avLst/>
          </a:prstGeom>
        </p:spPr>
      </p:pic>
      <p:pic>
        <p:nvPicPr>
          <p:cNvPr id="5" name="Grafik 4" descr="Access - Kuchenbasar : Datenbank- D:\alfatraining\c-projekte\Beschreibung\Kuchenbasar.mdb (Access 2002 - 2003-Dateiformat)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" t="14633" b="44626"/>
          <a:stretch/>
        </p:blipFill>
        <p:spPr>
          <a:xfrm>
            <a:off x="152400" y="4453467"/>
            <a:ext cx="8923866" cy="198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65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43023" cy="47705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Einige Entwurfsentscheidungen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Drei Reiter, für jede Datenbank einer</a:t>
            </a:r>
            <a:endParaRPr lang="de-DE" sz="1600" dirty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FF0000"/>
                </a:solidFill>
              </a:rPr>
              <a:t>Bestellungen</a:t>
            </a:r>
            <a:r>
              <a:rPr lang="de-DE" sz="1600" dirty="0" smtClean="0">
                <a:solidFill>
                  <a:prstClr val="black"/>
                </a:solidFill>
              </a:rPr>
              <a:t> sollen in der </a:t>
            </a:r>
            <a:r>
              <a:rPr lang="de-DE" sz="1600" dirty="0" err="1" smtClean="0">
                <a:solidFill>
                  <a:prstClr val="black"/>
                </a:solidFill>
              </a:rPr>
              <a:t>FormMain</a:t>
            </a:r>
            <a:r>
              <a:rPr lang="de-DE" sz="1600" dirty="0" smtClean="0">
                <a:solidFill>
                  <a:prstClr val="black"/>
                </a:solidFill>
              </a:rPr>
              <a:t> selbst verwaltet werden</a:t>
            </a:r>
            <a:endParaRPr lang="de-DE" sz="1600" dirty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FF0000"/>
                </a:solidFill>
              </a:rPr>
              <a:t>Gäste</a:t>
            </a:r>
            <a:r>
              <a:rPr lang="de-DE" sz="1600" dirty="0" smtClean="0">
                <a:solidFill>
                  <a:prstClr val="black"/>
                </a:solidFill>
              </a:rPr>
              <a:t> und </a:t>
            </a:r>
            <a:r>
              <a:rPr lang="de-DE" sz="1600" b="1" dirty="0">
                <a:solidFill>
                  <a:srgbClr val="FF0000"/>
                </a:solidFill>
              </a:rPr>
              <a:t>Kuchen</a:t>
            </a:r>
            <a:r>
              <a:rPr lang="de-DE" sz="1600" dirty="0" smtClean="0">
                <a:solidFill>
                  <a:prstClr val="black"/>
                </a:solidFill>
              </a:rPr>
              <a:t> bekommen je eine eigene Update-Form</a:t>
            </a:r>
            <a:endParaRPr lang="de-DE" sz="1600" dirty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Noch eine Listen-Form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Volltext-Filter direkt wirkend auf die Bestückung der </a:t>
            </a:r>
            <a:r>
              <a:rPr lang="de-DE" sz="1600" dirty="0" err="1" smtClean="0">
                <a:solidFill>
                  <a:prstClr val="black"/>
                </a:solidFill>
              </a:rPr>
              <a:t>dataGridView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Möglichst alle der Datentypen</a:t>
            </a:r>
            <a:r>
              <a:rPr lang="de-DE" sz="1600" dirty="0">
                <a:solidFill>
                  <a:srgbClr val="FF0000"/>
                </a:solidFill>
              </a:rPr>
              <a:t> Integer, Double, Boolean, Date, String 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>
                <a:solidFill>
                  <a:prstClr val="black"/>
                </a:solidFill>
              </a:rPr>
              <a:t>auch </a:t>
            </a:r>
            <a:r>
              <a:rPr lang="de-DE" sz="1600" dirty="0" smtClean="0">
                <a:solidFill>
                  <a:prstClr val="black"/>
                </a:solidFill>
              </a:rPr>
              <a:t>verwenden</a:t>
            </a: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002060"/>
                </a:solidFill>
              </a:rPr>
              <a:t>Access soll referentielle Integrität (auch beim Löschen!) übernehmen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Bei Einfügen/Verändern sollen </a:t>
            </a:r>
            <a:r>
              <a:rPr lang="de-DE" sz="1600" b="1" dirty="0">
                <a:solidFill>
                  <a:srgbClr val="002060"/>
                </a:solidFill>
              </a:rPr>
              <a:t>die </a:t>
            </a:r>
            <a:r>
              <a:rPr lang="de-DE" sz="1600" b="1" dirty="0" err="1">
                <a:solidFill>
                  <a:srgbClr val="002060"/>
                </a:solidFill>
              </a:rPr>
              <a:t>ComboBoxen</a:t>
            </a:r>
            <a:r>
              <a:rPr lang="de-DE" sz="1600" b="1" dirty="0">
                <a:solidFill>
                  <a:srgbClr val="002060"/>
                </a:solidFill>
              </a:rPr>
              <a:t> / Zahleneingaben nur das zulassen, </a:t>
            </a:r>
            <a:endParaRPr lang="de-DE" sz="1600" b="1" dirty="0" smtClean="0">
              <a:solidFill>
                <a:srgbClr val="002060"/>
              </a:solidFill>
            </a:endParaRPr>
          </a:p>
          <a:p>
            <a:r>
              <a:rPr lang="de-DE" sz="1600" b="1" dirty="0">
                <a:solidFill>
                  <a:srgbClr val="002060"/>
                </a:solidFill>
              </a:rPr>
              <a:t> </a:t>
            </a:r>
            <a:r>
              <a:rPr lang="de-DE" sz="1600" b="1" dirty="0" smtClean="0">
                <a:solidFill>
                  <a:srgbClr val="002060"/>
                </a:solidFill>
              </a:rPr>
              <a:t>     was </a:t>
            </a:r>
            <a:r>
              <a:rPr lang="de-DE" sz="1600" b="1" dirty="0">
                <a:solidFill>
                  <a:srgbClr val="002060"/>
                </a:solidFill>
              </a:rPr>
              <a:t>auch tatsächlich aktuell vorhanden ist </a:t>
            </a:r>
            <a:r>
              <a:rPr lang="de-DE" sz="1600" dirty="0" smtClean="0">
                <a:solidFill>
                  <a:prstClr val="black"/>
                </a:solidFill>
              </a:rPr>
              <a:t>(z.B. welche </a:t>
            </a:r>
            <a:r>
              <a:rPr lang="de-DE" sz="1600" b="1" dirty="0">
                <a:solidFill>
                  <a:srgbClr val="FF0000"/>
                </a:solidFill>
              </a:rPr>
              <a:t>Gäste/Kuchen</a:t>
            </a:r>
            <a:r>
              <a:rPr lang="de-DE" sz="1600" dirty="0" smtClean="0">
                <a:solidFill>
                  <a:prstClr val="black"/>
                </a:solidFill>
              </a:rPr>
              <a:t>, wieviel davon usw.)</a:t>
            </a:r>
          </a:p>
          <a:p>
            <a:pPr marL="285750" indent="-285750">
              <a:buFontTx/>
              <a:buChar char="-"/>
            </a:pPr>
            <a:r>
              <a:rPr lang="de-DE" sz="1600" i="1" dirty="0" smtClean="0">
                <a:solidFill>
                  <a:prstClr val="black"/>
                </a:solidFill>
              </a:rPr>
              <a:t>Da es eine Soli-Veranstaltung sein soll, kann man den Preis, der aufgrund Anzahl*Grundpreis vorgeschlagen wird, trotzdem nach oben/unten korrigieren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r>
              <a:rPr lang="de-DE" sz="1600" dirty="0" smtClean="0">
                <a:solidFill>
                  <a:srgbClr val="FF0000"/>
                </a:solidFill>
              </a:rPr>
              <a:t>Elemente</a:t>
            </a:r>
          </a:p>
          <a:p>
            <a:endParaRPr lang="de-DE" sz="1600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Für jede Tabelle </a:t>
            </a:r>
            <a:r>
              <a:rPr lang="de-DE" sz="1600" b="1" dirty="0" smtClean="0">
                <a:solidFill>
                  <a:srgbClr val="FF0000"/>
                </a:solidFill>
              </a:rPr>
              <a:t>Bestellungen</a:t>
            </a:r>
            <a:r>
              <a:rPr lang="de-DE" sz="1600" dirty="0">
                <a:solidFill>
                  <a:prstClr val="black"/>
                </a:solidFill>
              </a:rPr>
              <a:t>,</a:t>
            </a:r>
            <a:r>
              <a:rPr lang="de-DE" sz="1600" b="1" dirty="0" smtClean="0">
                <a:solidFill>
                  <a:srgbClr val="FF0000"/>
                </a:solidFill>
              </a:rPr>
              <a:t> Gäste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>
                <a:solidFill>
                  <a:prstClr val="black"/>
                </a:solidFill>
              </a:rPr>
              <a:t>und </a:t>
            </a:r>
            <a:r>
              <a:rPr lang="de-DE" sz="1600" b="1" dirty="0">
                <a:solidFill>
                  <a:srgbClr val="FF0000"/>
                </a:solidFill>
              </a:rPr>
              <a:t>Kuchen</a:t>
            </a:r>
            <a:r>
              <a:rPr lang="de-DE" sz="1600" dirty="0">
                <a:solidFill>
                  <a:prstClr val="black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eigene Klassen und Forms (2-4)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Dazu </a:t>
            </a:r>
            <a:r>
              <a:rPr lang="de-DE" sz="1600" dirty="0" err="1" smtClean="0">
                <a:solidFill>
                  <a:prstClr val="black"/>
                </a:solidFill>
              </a:rPr>
              <a:t>FormMain</a:t>
            </a:r>
            <a:r>
              <a:rPr lang="de-DE" sz="1600" dirty="0" smtClean="0">
                <a:solidFill>
                  <a:prstClr val="black"/>
                </a:solidFill>
              </a:rPr>
              <a:t>, Liste, Interface…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Siehe Übersicht</a:t>
            </a:r>
          </a:p>
        </p:txBody>
      </p:sp>
    </p:spTree>
    <p:extLst>
      <p:ext uri="{BB962C8B-B14F-4D97-AF65-F5344CB8AC3E}">
        <p14:creationId xmlns:p14="http://schemas.microsoft.com/office/powerpoint/2010/main" val="360845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04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43023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Umsetzung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Aus der Verwaltung  einer „Tabelle“ (am Anfang noch eine CSV) </a:t>
            </a:r>
          </a:p>
          <a:p>
            <a:r>
              <a:rPr lang="de-DE" sz="1600" dirty="0" smtClean="0">
                <a:solidFill>
                  <a:prstClr val="black"/>
                </a:solidFill>
              </a:rPr>
              <a:t>      mit </a:t>
            </a:r>
            <a:r>
              <a:rPr lang="de-DE" sz="1600" b="1" dirty="0">
                <a:solidFill>
                  <a:srgbClr val="002060"/>
                </a:solidFill>
              </a:rPr>
              <a:t>Abspeichern, Lesen, auf dem Bildschirm darstellen, Verändern, Löschen, Neu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Sollen 3 werden…</a:t>
            </a:r>
            <a:endParaRPr lang="de-DE" sz="1600" dirty="0">
              <a:solidFill>
                <a:prstClr val="black"/>
              </a:solidFill>
            </a:endParaRPr>
          </a:p>
          <a:p>
            <a:r>
              <a:rPr lang="de-DE" sz="1600" dirty="0" smtClean="0">
                <a:solidFill>
                  <a:srgbClr val="0070C0"/>
                </a:solidFill>
              </a:rPr>
              <a:t>      </a:t>
            </a:r>
            <a:r>
              <a:rPr lang="de-DE" sz="1600" b="1" dirty="0">
                <a:solidFill>
                  <a:srgbClr val="002060"/>
                </a:solidFill>
              </a:rPr>
              <a:t>Leider war das doch aufwendiger als vermutet, das Programm wächst schnell an und </a:t>
            </a:r>
            <a:endParaRPr lang="de-DE" sz="1600" b="1" dirty="0" smtClean="0">
              <a:solidFill>
                <a:srgbClr val="002060"/>
              </a:solidFill>
            </a:endParaRPr>
          </a:p>
          <a:p>
            <a:r>
              <a:rPr lang="de-DE" sz="1600" b="1" dirty="0" smtClean="0">
                <a:solidFill>
                  <a:srgbClr val="002060"/>
                </a:solidFill>
              </a:rPr>
              <a:t>      man droht </a:t>
            </a:r>
            <a:r>
              <a:rPr lang="de-DE" sz="1600" b="1" dirty="0">
                <a:solidFill>
                  <a:srgbClr val="002060"/>
                </a:solidFill>
              </a:rPr>
              <a:t>den Überblick zu verlieren. Namenssystematik und modulare Zerlegung sind </a:t>
            </a:r>
            <a:endParaRPr lang="de-DE" sz="1600" b="1" dirty="0" smtClean="0">
              <a:solidFill>
                <a:srgbClr val="002060"/>
              </a:solidFill>
            </a:endParaRPr>
          </a:p>
          <a:p>
            <a:r>
              <a:rPr lang="de-DE" sz="1600" b="1" dirty="0">
                <a:solidFill>
                  <a:srgbClr val="002060"/>
                </a:solidFill>
              </a:rPr>
              <a:t> </a:t>
            </a:r>
            <a:r>
              <a:rPr lang="de-DE" sz="1600" b="1" dirty="0" smtClean="0">
                <a:solidFill>
                  <a:srgbClr val="002060"/>
                </a:solidFill>
              </a:rPr>
              <a:t>     vonnöten</a:t>
            </a:r>
            <a:r>
              <a:rPr lang="de-DE" sz="1600" b="1" dirty="0">
                <a:solidFill>
                  <a:srgbClr val="002060"/>
                </a:solidFill>
              </a:rPr>
              <a:t>.  </a:t>
            </a:r>
          </a:p>
          <a:p>
            <a:r>
              <a:rPr lang="de-DE" sz="1600" b="1" dirty="0">
                <a:solidFill>
                  <a:srgbClr val="002060"/>
                </a:solidFill>
              </a:rPr>
              <a:t>      Leider habe ich keinen Weg gefunden, die ganzen visuellen Elemente der </a:t>
            </a:r>
            <a:r>
              <a:rPr lang="de-DE" sz="1600" b="1" dirty="0" err="1">
                <a:solidFill>
                  <a:srgbClr val="002060"/>
                </a:solidFill>
              </a:rPr>
              <a:t>FormMain</a:t>
            </a:r>
            <a:r>
              <a:rPr lang="de-DE" sz="1600" b="1" dirty="0">
                <a:solidFill>
                  <a:srgbClr val="002060"/>
                </a:solidFill>
              </a:rPr>
              <a:t> </a:t>
            </a:r>
            <a:endParaRPr lang="de-DE" sz="1600" b="1" dirty="0" smtClean="0">
              <a:solidFill>
                <a:srgbClr val="002060"/>
              </a:solidFill>
            </a:endParaRPr>
          </a:p>
          <a:p>
            <a:r>
              <a:rPr lang="de-DE" sz="1600" b="1" dirty="0">
                <a:solidFill>
                  <a:srgbClr val="002060"/>
                </a:solidFill>
              </a:rPr>
              <a:t> </a:t>
            </a:r>
            <a:r>
              <a:rPr lang="de-DE" sz="1600" b="1" dirty="0" smtClean="0">
                <a:solidFill>
                  <a:srgbClr val="002060"/>
                </a:solidFill>
              </a:rPr>
              <a:t>     irgendwie zu </a:t>
            </a:r>
            <a:r>
              <a:rPr lang="de-DE" sz="1600" b="1" dirty="0">
                <a:solidFill>
                  <a:srgbClr val="002060"/>
                </a:solidFill>
              </a:rPr>
              <a:t>verstecken, die nerven/stören.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Zudem ist es gar nicht mal so ganz ungefährlich, sich beim Umbenennen und Vervielfältigen auf </a:t>
            </a:r>
            <a:r>
              <a:rPr lang="de-DE" sz="1600" b="1" dirty="0" err="1">
                <a:solidFill>
                  <a:srgbClr val="002060"/>
                </a:solidFill>
              </a:rPr>
              <a:t>Intellisense</a:t>
            </a:r>
            <a:r>
              <a:rPr lang="de-DE" sz="1600" b="1" dirty="0">
                <a:solidFill>
                  <a:srgbClr val="002060"/>
                </a:solidFill>
              </a:rPr>
              <a:t> zu verlassen</a:t>
            </a:r>
            <a:r>
              <a:rPr lang="de-DE" sz="1600" dirty="0" smtClean="0">
                <a:solidFill>
                  <a:prstClr val="black"/>
                </a:solidFill>
              </a:rPr>
              <a:t>, denn es gibt viele </a:t>
            </a:r>
            <a:r>
              <a:rPr lang="de-DE" sz="1600" b="1" dirty="0">
                <a:solidFill>
                  <a:srgbClr val="002060"/>
                </a:solidFill>
              </a:rPr>
              <a:t>„falsche Freunde“ </a:t>
            </a:r>
            <a:r>
              <a:rPr lang="de-DE" sz="1600" dirty="0" smtClean="0">
                <a:solidFill>
                  <a:prstClr val="black"/>
                </a:solidFill>
              </a:rPr>
              <a:t>und die Groß/Kleinschreibung von Klassen/Variablen usw. teils gleichen Namensstamms erfordert </a:t>
            </a:r>
          </a:p>
          <a:p>
            <a:r>
              <a:rPr lang="de-DE" sz="1600" dirty="0">
                <a:solidFill>
                  <a:prstClr val="black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      viel Konzentration.</a:t>
            </a:r>
          </a:p>
        </p:txBody>
      </p:sp>
    </p:spTree>
    <p:extLst>
      <p:ext uri="{BB962C8B-B14F-4D97-AF65-F5344CB8AC3E}">
        <p14:creationId xmlns:p14="http://schemas.microsoft.com/office/powerpoint/2010/main" val="112821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43023" cy="45243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Umsetzung 2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Ich bin den Weg gegangen, erst 3 „Tabellen“ vollständig zu integrieren und den Ablauf zu testen, und habe dann nach SQL/Access umgestellt. </a:t>
            </a:r>
            <a:r>
              <a:rPr lang="de-DE" sz="1600" i="1" dirty="0" smtClean="0">
                <a:solidFill>
                  <a:prstClr val="black"/>
                </a:solidFill>
              </a:rPr>
              <a:t>Hätte man es anders herum gemacht</a:t>
            </a:r>
            <a:r>
              <a:rPr lang="de-DE" sz="1600" dirty="0" smtClean="0">
                <a:solidFill>
                  <a:prstClr val="black"/>
                </a:solidFill>
              </a:rPr>
              <a:t>, </a:t>
            </a:r>
            <a:r>
              <a:rPr lang="de-DE" sz="1600" b="1" dirty="0">
                <a:solidFill>
                  <a:srgbClr val="002060"/>
                </a:solidFill>
              </a:rPr>
              <a:t>(erst eine Tabelle vollständig, dann </a:t>
            </a:r>
            <a:r>
              <a:rPr lang="de-DE" sz="1600" b="1" dirty="0" smtClean="0">
                <a:solidFill>
                  <a:srgbClr val="002060"/>
                </a:solidFill>
              </a:rPr>
              <a:t>3x und </a:t>
            </a:r>
            <a:r>
              <a:rPr lang="de-DE" sz="1600" b="1" dirty="0">
                <a:solidFill>
                  <a:srgbClr val="002060"/>
                </a:solidFill>
              </a:rPr>
              <a:t>den Ablauf bauen)</a:t>
            </a:r>
            <a:r>
              <a:rPr lang="de-DE" sz="1600" dirty="0" smtClean="0">
                <a:solidFill>
                  <a:prstClr val="black"/>
                </a:solidFill>
              </a:rPr>
              <a:t>, </a:t>
            </a:r>
            <a:r>
              <a:rPr lang="de-DE" sz="1600" i="1" dirty="0" smtClean="0">
                <a:solidFill>
                  <a:prstClr val="black"/>
                </a:solidFill>
              </a:rPr>
              <a:t>würde  es m.E. noch mehr Probleme geben.</a:t>
            </a: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srgbClr val="FF0000"/>
                </a:solidFill>
              </a:rPr>
              <a:t>Das Ganze hat mich leider viel mehr Zeit gekostet als geplant </a:t>
            </a:r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aber ein Ziel des Projektes</a:t>
            </a:r>
          </a:p>
          <a:p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war ja auch, das Verfahren auszuprobieren und dabei zu lernen.</a:t>
            </a: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Andererseits: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ich konnte es auch genießen, mal die Zeit zu haben, z.B.</a:t>
            </a:r>
            <a:r>
              <a:rPr lang="de-DE" sz="1600" i="1" dirty="0">
                <a:solidFill>
                  <a:srgbClr val="FF0000"/>
                </a:solidFill>
                <a:sym typeface="Wingdings" panose="05000000000000000000" pitchFamily="2" charset="2"/>
              </a:rPr>
              <a:t> eine Stunde lang mit dem Debugger darüber zu streiten, an welcher Zeile der Cursor nach dem letzten Update, Insert oder Delete stehen </a:t>
            </a:r>
            <a:r>
              <a:rPr lang="de-DE" sz="1600" i="1" dirty="0" err="1">
                <a:solidFill>
                  <a:srgbClr val="FF0000"/>
                </a:solidFill>
                <a:sym typeface="Wingdings" panose="05000000000000000000" pitchFamily="2" charset="2"/>
              </a:rPr>
              <a:t>muß</a:t>
            </a:r>
            <a:r>
              <a:rPr lang="de-DE" sz="1600" i="1" dirty="0">
                <a:solidFill>
                  <a:srgbClr val="FF0000"/>
                </a:solidFill>
                <a:sym typeface="Wingdings" panose="05000000000000000000" pitchFamily="2" charset="2"/>
              </a:rPr>
              <a:t>.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Und warum dies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bei 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verändertem Filter und sich daraus ergebender Verlängerung oder Verkleinerung der Anzeige </a:t>
            </a:r>
            <a:r>
              <a:rPr lang="de-DE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auch </a:t>
            </a:r>
            <a:r>
              <a:rPr lang="de-DE" sz="1600" b="1" smtClean="0">
                <a:solidFill>
                  <a:srgbClr val="002060"/>
                </a:solidFill>
                <a:sym typeface="Wingdings" panose="05000000000000000000" pitchFamily="2" charset="2"/>
              </a:rPr>
              <a:t>noch gelten soll</a:t>
            </a:r>
            <a:r>
              <a:rPr lang="de-DE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.</a:t>
            </a:r>
            <a:endParaRPr lang="de-DE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Wie man jetzt 4 oder noch mehr Tabellen integrieren soll, ist mir schwer vorstellbar – ich denke, da </a:t>
            </a:r>
            <a:r>
              <a:rPr lang="de-DE" sz="1600" dirty="0" err="1">
                <a:solidFill>
                  <a:prstClr val="black"/>
                </a:solidFill>
                <a:sym typeface="Wingdings" panose="05000000000000000000" pitchFamily="2" charset="2"/>
              </a:rPr>
              <a:t>muß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 es noch ganz andere Programm-Designs und funktionale Entwürfe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geben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r>
              <a:rPr lang="de-DE" sz="1600" dirty="0" smtClean="0">
                <a:solidFill>
                  <a:srgbClr val="FF0000"/>
                </a:solidFill>
              </a:rPr>
              <a:t>Ein funktionierendes Testprogramm </a:t>
            </a:r>
            <a:r>
              <a:rPr lang="de-DE" sz="1600" dirty="0">
                <a:solidFill>
                  <a:prstClr val="black"/>
                </a:solidFill>
              </a:rPr>
              <a:t>aus dieser Projektphase wäre </a:t>
            </a:r>
            <a:r>
              <a:rPr lang="de-DE" sz="1600" b="1" dirty="0" smtClean="0">
                <a:solidFill>
                  <a:srgbClr val="00B050"/>
                </a:solidFill>
              </a:rPr>
              <a:t>Kuchentest4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>
                <a:solidFill>
                  <a:prstClr val="black"/>
                </a:solidFill>
              </a:rPr>
              <a:t>aus meiner </a:t>
            </a:r>
            <a:r>
              <a:rPr lang="de-DE" sz="1600" b="1" dirty="0">
                <a:solidFill>
                  <a:srgbClr val="00B050"/>
                </a:solidFill>
              </a:rPr>
              <a:t>Projektmappe</a:t>
            </a:r>
            <a:r>
              <a:rPr lang="de-DE" sz="1600" dirty="0">
                <a:solidFill>
                  <a:prstClr val="black"/>
                </a:solidFill>
              </a:rPr>
              <a:t> (mit 3 CSV-Dateien, die auch gelesen/gespeichert werden = sehr nützlich zum Ausprobieren, wenn man auch schon mal alle Sätze löschen will </a:t>
            </a:r>
            <a:r>
              <a:rPr lang="de-DE" sz="1600" dirty="0">
                <a:solidFill>
                  <a:prstClr val="black"/>
                </a:solidFill>
                <a:sym typeface="Wingdings" panose="05000000000000000000" pitchFamily="2" charset="2"/>
              </a:rPr>
              <a:t> )</a:t>
            </a:r>
            <a:endParaRPr lang="de-DE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43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43023" cy="3293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Umstellen nach SQL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Ich habe das schrittweise erst für eine Tabelle  </a:t>
            </a:r>
            <a:r>
              <a:rPr lang="de-DE" sz="1600" b="1" dirty="0" smtClean="0">
                <a:solidFill>
                  <a:srgbClr val="FF0000"/>
                </a:solidFill>
              </a:rPr>
              <a:t>Kuchen </a:t>
            </a:r>
            <a:r>
              <a:rPr lang="de-DE" sz="1600" dirty="0" smtClean="0">
                <a:solidFill>
                  <a:prstClr val="black"/>
                </a:solidFill>
              </a:rPr>
              <a:t>gemacht, und auch in einem eigenen Testprogramm </a:t>
            </a:r>
            <a:r>
              <a:rPr lang="de-DE" sz="1600" b="1" dirty="0">
                <a:solidFill>
                  <a:srgbClr val="00B050"/>
                </a:solidFill>
              </a:rPr>
              <a:t>KuchenAccess1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>
                <a:solidFill>
                  <a:prstClr val="black"/>
                </a:solidFill>
              </a:rPr>
              <a:t>aus meiner </a:t>
            </a:r>
            <a:r>
              <a:rPr lang="de-DE" sz="1600" b="1" dirty="0">
                <a:solidFill>
                  <a:srgbClr val="00B050"/>
                </a:solidFill>
              </a:rPr>
              <a:t>Projektmappe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Weil, mir war schon klar, </a:t>
            </a:r>
            <a:r>
              <a:rPr lang="de-DE" sz="1600" dirty="0" err="1" smtClean="0">
                <a:solidFill>
                  <a:prstClr val="black"/>
                </a:solidFill>
              </a:rPr>
              <a:t>daß</a:t>
            </a:r>
            <a:r>
              <a:rPr lang="de-DE" sz="1600" dirty="0" smtClean="0">
                <a:solidFill>
                  <a:prstClr val="black"/>
                </a:solidFill>
              </a:rPr>
              <a:t> hier </a:t>
            </a:r>
            <a:r>
              <a:rPr lang="de-DE" sz="1600" b="1" dirty="0">
                <a:solidFill>
                  <a:srgbClr val="002060"/>
                </a:solidFill>
              </a:rPr>
              <a:t>viele Umbauten </a:t>
            </a:r>
            <a:r>
              <a:rPr lang="de-DE" sz="1600" dirty="0" smtClean="0">
                <a:solidFill>
                  <a:prstClr val="black"/>
                </a:solidFill>
              </a:rPr>
              <a:t>auf mich zu kamen und ich </a:t>
            </a:r>
            <a:r>
              <a:rPr lang="de-DE" sz="1600" b="1" dirty="0">
                <a:solidFill>
                  <a:srgbClr val="002060"/>
                </a:solidFill>
              </a:rPr>
              <a:t>eine ganze Weile ohne kompilierfähiges Programm</a:t>
            </a:r>
            <a:r>
              <a:rPr lang="de-DE" sz="1600" dirty="0">
                <a:solidFill>
                  <a:srgbClr val="0070C0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auskommen </a:t>
            </a:r>
            <a:r>
              <a:rPr lang="de-DE" sz="1600" dirty="0" err="1" smtClean="0">
                <a:solidFill>
                  <a:prstClr val="black"/>
                </a:solidFill>
              </a:rPr>
              <a:t>muß</a:t>
            </a:r>
            <a:r>
              <a:rPr lang="de-DE" sz="1600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002060"/>
                </a:solidFill>
              </a:rPr>
              <a:t>Schwierigkeiten gab es mit der </a:t>
            </a:r>
            <a:r>
              <a:rPr lang="de-DE" sz="1600" b="1" dirty="0" err="1">
                <a:solidFill>
                  <a:srgbClr val="002060"/>
                </a:solidFill>
              </a:rPr>
              <a:t>AddWithValue</a:t>
            </a:r>
            <a:r>
              <a:rPr lang="de-DE" sz="1600" b="1" dirty="0">
                <a:solidFill>
                  <a:srgbClr val="002060"/>
                </a:solidFill>
              </a:rPr>
              <a:t>-Variante des </a:t>
            </a:r>
            <a:r>
              <a:rPr lang="de-DE" sz="1600" b="1" dirty="0" err="1">
                <a:solidFill>
                  <a:srgbClr val="002060"/>
                </a:solidFill>
              </a:rPr>
              <a:t>OleDbCommands</a:t>
            </a:r>
            <a:r>
              <a:rPr lang="de-DE" sz="1600" dirty="0" smtClean="0">
                <a:solidFill>
                  <a:prstClr val="black"/>
                </a:solidFill>
              </a:rPr>
              <a:t>. Ich habe wirklich sehr lange gesucht und debuggt, es gab auch </a:t>
            </a:r>
            <a:r>
              <a:rPr lang="de-DE" sz="1600" i="1" dirty="0" smtClean="0">
                <a:solidFill>
                  <a:prstClr val="black"/>
                </a:solidFill>
              </a:rPr>
              <a:t>scheinbar keine Syntaxfehler in der erzeugten SQL-Anweisung, nur wurden eben nie Zeilen upgedatet.</a:t>
            </a:r>
            <a:r>
              <a:rPr lang="de-DE" sz="1600" dirty="0" smtClean="0">
                <a:solidFill>
                  <a:prstClr val="black"/>
                </a:solidFill>
              </a:rPr>
              <a:t> Leider konnte man die </a:t>
            </a:r>
          </a:p>
          <a:p>
            <a:r>
              <a:rPr lang="de-DE" sz="1600" dirty="0">
                <a:solidFill>
                  <a:prstClr val="black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     SQL-Anweisung auch nie komplett sehen und es gab </a:t>
            </a:r>
            <a:r>
              <a:rPr lang="de-DE" sz="1600" b="1" dirty="0">
                <a:solidFill>
                  <a:srgbClr val="002060"/>
                </a:solidFill>
              </a:rPr>
              <a:t>keine qualifizierte Fehlermeldung</a:t>
            </a:r>
            <a:r>
              <a:rPr lang="de-DE" sz="1600" dirty="0" smtClean="0">
                <a:solidFill>
                  <a:prstClr val="black"/>
                </a:solidFill>
              </a:rPr>
              <a:t>, </a:t>
            </a:r>
          </a:p>
          <a:p>
            <a:r>
              <a:rPr lang="de-DE" sz="1600" dirty="0" smtClean="0">
                <a:solidFill>
                  <a:prstClr val="black"/>
                </a:solidFill>
              </a:rPr>
              <a:t>      (wie ich z.B. </a:t>
            </a:r>
            <a:r>
              <a:rPr lang="de-DE" sz="1600" b="1" dirty="0">
                <a:solidFill>
                  <a:srgbClr val="002060"/>
                </a:solidFill>
              </a:rPr>
              <a:t>SQLSTATE vom DB2 </a:t>
            </a:r>
            <a:r>
              <a:rPr lang="de-DE" sz="1600" dirty="0" smtClean="0">
                <a:solidFill>
                  <a:prstClr val="black"/>
                </a:solidFill>
              </a:rPr>
              <a:t>her kenne). Somit blieb das Zusammenbauen der Anweisung</a:t>
            </a:r>
          </a:p>
          <a:p>
            <a:r>
              <a:rPr lang="de-DE" sz="1600" dirty="0">
                <a:solidFill>
                  <a:prstClr val="black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     über String, was sich dann als enorm nützlich beim Debuggen und später beim Versuch in</a:t>
            </a:r>
          </a:p>
          <a:p>
            <a:r>
              <a:rPr lang="de-DE" sz="1600" dirty="0">
                <a:solidFill>
                  <a:prstClr val="black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     SQL-Server erwies. </a:t>
            </a:r>
          </a:p>
        </p:txBody>
      </p:sp>
    </p:spTree>
    <p:extLst>
      <p:ext uri="{BB962C8B-B14F-4D97-AF65-F5344CB8AC3E}">
        <p14:creationId xmlns:p14="http://schemas.microsoft.com/office/powerpoint/2010/main" val="68073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26844" y="382376"/>
            <a:ext cx="8243023" cy="3293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Umstellen nach SQL 2</a:t>
            </a:r>
          </a:p>
          <a:p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b="1" dirty="0">
                <a:solidFill>
                  <a:srgbClr val="002060"/>
                </a:solidFill>
              </a:rPr>
              <a:t>Ein weiteres Problem waren die </a:t>
            </a:r>
            <a:r>
              <a:rPr lang="de-DE" sz="1600" b="1" dirty="0" err="1">
                <a:solidFill>
                  <a:srgbClr val="002060"/>
                </a:solidFill>
              </a:rPr>
              <a:t>DateTime</a:t>
            </a:r>
            <a:r>
              <a:rPr lang="de-DE" sz="1600" b="1" dirty="0">
                <a:solidFill>
                  <a:srgbClr val="002060"/>
                </a:solidFill>
              </a:rPr>
              <a:t>-Werte</a:t>
            </a:r>
            <a:r>
              <a:rPr lang="de-DE" sz="1600" dirty="0" smtClean="0">
                <a:solidFill>
                  <a:prstClr val="black"/>
                </a:solidFill>
              </a:rPr>
              <a:t>, die für </a:t>
            </a:r>
            <a:r>
              <a:rPr lang="de-DE" sz="1600" dirty="0">
                <a:solidFill>
                  <a:srgbClr val="FF0000"/>
                </a:solidFill>
              </a:rPr>
              <a:t>Access mit der </a:t>
            </a:r>
            <a:r>
              <a:rPr lang="de-DE" sz="1600" dirty="0" err="1">
                <a:solidFill>
                  <a:srgbClr val="FF0000"/>
                </a:solidFill>
              </a:rPr>
              <a:t>cvdate</a:t>
            </a:r>
            <a:r>
              <a:rPr lang="de-DE" sz="1600" dirty="0">
                <a:solidFill>
                  <a:srgbClr val="FF0000"/>
                </a:solidFill>
              </a:rPr>
              <a:t> Funktion </a:t>
            </a:r>
            <a:r>
              <a:rPr lang="de-DE" sz="1600" dirty="0" err="1">
                <a:solidFill>
                  <a:srgbClr val="FF0000"/>
                </a:solidFill>
              </a:rPr>
              <a:t>gecastet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werden müssen, wie mir nach mühseligem Probieren ein </a:t>
            </a:r>
            <a:r>
              <a:rPr lang="de-DE" sz="1600" dirty="0" err="1" smtClean="0">
                <a:solidFill>
                  <a:prstClr val="black"/>
                </a:solidFill>
              </a:rPr>
              <a:t>Tip</a:t>
            </a:r>
            <a:r>
              <a:rPr lang="de-DE" sz="1600" dirty="0" smtClean="0">
                <a:solidFill>
                  <a:prstClr val="black"/>
                </a:solidFill>
              </a:rPr>
              <a:t> aus dem Internet verriet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Interessant fand ich in dieser Projektphase, dann Programme mit gemischt SQL-Tabelle erst nur für den </a:t>
            </a:r>
            <a:r>
              <a:rPr lang="de-DE" sz="1600" b="1" dirty="0">
                <a:solidFill>
                  <a:srgbClr val="FF0000"/>
                </a:solidFill>
              </a:rPr>
              <a:t>Kuchen</a:t>
            </a:r>
            <a:r>
              <a:rPr lang="de-DE" sz="1600" dirty="0" smtClean="0">
                <a:solidFill>
                  <a:prstClr val="black"/>
                </a:solidFill>
              </a:rPr>
              <a:t>, die </a:t>
            </a:r>
            <a:r>
              <a:rPr lang="de-DE" sz="1600" b="1" dirty="0">
                <a:solidFill>
                  <a:srgbClr val="FF0000"/>
                </a:solidFill>
              </a:rPr>
              <a:t>Gäste</a:t>
            </a:r>
            <a:r>
              <a:rPr lang="de-DE" sz="1600" dirty="0" smtClean="0">
                <a:solidFill>
                  <a:prstClr val="black"/>
                </a:solidFill>
              </a:rPr>
              <a:t> und </a:t>
            </a:r>
            <a:r>
              <a:rPr lang="de-DE" sz="1600" b="1" dirty="0">
                <a:solidFill>
                  <a:srgbClr val="FF0000"/>
                </a:solidFill>
              </a:rPr>
              <a:t>Bestellungen</a:t>
            </a:r>
            <a:r>
              <a:rPr lang="de-DE" sz="1600" dirty="0" smtClean="0">
                <a:solidFill>
                  <a:prstClr val="black"/>
                </a:solidFill>
              </a:rPr>
              <a:t> noch auf CSV-Datei zu haben. Das schrittweise Ersetzen ging dann doch relativ unproblematisch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Viel Spaß gemacht hat mir hier, </a:t>
            </a:r>
            <a:r>
              <a:rPr lang="de-DE" sz="1600" dirty="0" err="1" smtClean="0">
                <a:solidFill>
                  <a:prstClr val="black"/>
                </a:solidFill>
              </a:rPr>
              <a:t>daß</a:t>
            </a:r>
            <a:r>
              <a:rPr lang="de-DE" sz="1600" dirty="0" smtClean="0">
                <a:solidFill>
                  <a:prstClr val="black"/>
                </a:solidFill>
              </a:rPr>
              <a:t> mein Volltextsuchen-Filter immer noch funktionierte</a:t>
            </a:r>
          </a:p>
          <a:p>
            <a:pPr marL="285750" indent="-285750">
              <a:buFontTx/>
              <a:buChar char="-"/>
            </a:pPr>
            <a:r>
              <a:rPr lang="de-DE" sz="1600" dirty="0" smtClean="0">
                <a:solidFill>
                  <a:prstClr val="black"/>
                </a:solidFill>
              </a:rPr>
              <a:t>Und der Umgang mit den visuellen Kontrollelementen für </a:t>
            </a:r>
            <a:r>
              <a:rPr lang="de-DE" sz="1600" dirty="0">
                <a:solidFill>
                  <a:srgbClr val="FF0000"/>
                </a:solidFill>
              </a:rPr>
              <a:t>Integer, Double, Boolean, </a:t>
            </a:r>
            <a:r>
              <a:rPr lang="de-DE" sz="1600" dirty="0" smtClean="0">
                <a:solidFill>
                  <a:srgbClr val="FF0000"/>
                </a:solidFill>
              </a:rPr>
              <a:t>Date</a:t>
            </a: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Sowie die Unterscheidung in nur Anzeige über </a:t>
            </a:r>
            <a:r>
              <a:rPr lang="de-DE" sz="1600" dirty="0" err="1">
                <a:solidFill>
                  <a:prstClr val="black"/>
                </a:solidFill>
              </a:rPr>
              <a:t>Textbox</a:t>
            </a:r>
            <a:r>
              <a:rPr lang="de-DE" sz="1600" dirty="0">
                <a:solidFill>
                  <a:prstClr val="black"/>
                </a:solidFill>
              </a:rPr>
              <a:t> bzw. Änderung über eben jene Elemente</a:t>
            </a: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prstClr val="black"/>
                </a:solidFill>
              </a:rPr>
              <a:t>Von der Struktur her bemerkenswert fand ich ebenso, </a:t>
            </a:r>
            <a:r>
              <a:rPr lang="de-DE" sz="1600" dirty="0" err="1">
                <a:solidFill>
                  <a:prstClr val="black"/>
                </a:solidFill>
              </a:rPr>
              <a:t>daß</a:t>
            </a:r>
            <a:r>
              <a:rPr lang="de-DE" sz="1600" dirty="0">
                <a:solidFill>
                  <a:prstClr val="black"/>
                </a:solidFill>
              </a:rPr>
              <a:t> man die gesamte Verwaltung </a:t>
            </a:r>
            <a:endParaRPr lang="de-DE" sz="1600" dirty="0" smtClean="0">
              <a:solidFill>
                <a:prstClr val="black"/>
              </a:solidFill>
            </a:endParaRPr>
          </a:p>
          <a:p>
            <a:r>
              <a:rPr lang="de-DE" sz="1600" dirty="0">
                <a:solidFill>
                  <a:prstClr val="black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     (</a:t>
            </a:r>
            <a:r>
              <a:rPr lang="de-DE" sz="1600" dirty="0">
                <a:solidFill>
                  <a:prstClr val="black"/>
                </a:solidFill>
              </a:rPr>
              <a:t>Liste bei CSV, </a:t>
            </a:r>
            <a:r>
              <a:rPr lang="de-DE" sz="1600" dirty="0" err="1">
                <a:solidFill>
                  <a:prstClr val="black"/>
                </a:solidFill>
              </a:rPr>
              <a:t>dbAssistent</a:t>
            </a:r>
            <a:r>
              <a:rPr lang="de-DE" sz="1600" dirty="0">
                <a:solidFill>
                  <a:prstClr val="black"/>
                </a:solidFill>
              </a:rPr>
              <a:t> bei DB2) </a:t>
            </a:r>
            <a:r>
              <a:rPr lang="de-DE" sz="1600" b="1" dirty="0">
                <a:solidFill>
                  <a:srgbClr val="002060"/>
                </a:solidFill>
              </a:rPr>
              <a:t>von Form zu Form </a:t>
            </a:r>
            <a:r>
              <a:rPr lang="de-DE" sz="1600" dirty="0">
                <a:solidFill>
                  <a:prstClr val="black"/>
                </a:solidFill>
              </a:rPr>
              <a:t>übergeben konnte (</a:t>
            </a:r>
            <a:r>
              <a:rPr lang="de-DE" sz="1600" b="1" dirty="0">
                <a:solidFill>
                  <a:srgbClr val="002060"/>
                </a:solidFill>
              </a:rPr>
              <a:t>und </a:t>
            </a:r>
            <a:r>
              <a:rPr lang="de-DE" sz="1600" b="1" dirty="0" err="1">
                <a:solidFill>
                  <a:srgbClr val="002060"/>
                </a:solidFill>
              </a:rPr>
              <a:t>mußte</a:t>
            </a:r>
            <a:r>
              <a:rPr lang="de-DE" sz="1600" dirty="0" smtClean="0">
                <a:solidFill>
                  <a:prstClr val="black"/>
                </a:solidFill>
              </a:rPr>
              <a:t>).</a:t>
            </a:r>
            <a:endParaRPr lang="de-DE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51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2291</Words>
  <Application>Microsoft Office PowerPoint</Application>
  <PresentationFormat>Bildschirmpräsentation (4:3)</PresentationFormat>
  <Paragraphs>192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Office Theme</vt:lpstr>
      <vt:lpstr>1_Office Theme</vt:lpstr>
      <vt:lpstr>Kuchenbasar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Festival</dc:title>
  <dc:creator>Alfa</dc:creator>
  <cp:lastModifiedBy>Alfa</cp:lastModifiedBy>
  <cp:revision>149</cp:revision>
  <dcterms:created xsi:type="dcterms:W3CDTF">2014-10-07T06:50:27Z</dcterms:created>
  <dcterms:modified xsi:type="dcterms:W3CDTF">2014-12-05T07:36:31Z</dcterms:modified>
</cp:coreProperties>
</file>